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7" r:id="rId2"/>
    <p:sldId id="271" r:id="rId3"/>
    <p:sldId id="264" r:id="rId4"/>
    <p:sldId id="313" r:id="rId5"/>
    <p:sldId id="324" r:id="rId6"/>
    <p:sldId id="334" r:id="rId7"/>
    <p:sldId id="329" r:id="rId8"/>
    <p:sldId id="330" r:id="rId9"/>
    <p:sldId id="331" r:id="rId10"/>
    <p:sldId id="333" r:id="rId11"/>
    <p:sldId id="312" r:id="rId12"/>
    <p:sldId id="332" r:id="rId13"/>
    <p:sldId id="328" r:id="rId14"/>
    <p:sldId id="335" r:id="rId15"/>
    <p:sldId id="327" r:id="rId16"/>
    <p:sldId id="325" r:id="rId17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F6F2F"/>
    <a:srgbClr val="133913"/>
    <a:srgbClr val="339933"/>
    <a:srgbClr val="007E39"/>
    <a:srgbClr val="3A3E69"/>
    <a:srgbClr val="005C2A"/>
    <a:srgbClr val="525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561" autoAdjust="0"/>
  </p:normalViewPr>
  <p:slideViewPr>
    <p:cSldViewPr>
      <p:cViewPr varScale="1">
        <p:scale>
          <a:sx n="80" d="100"/>
          <a:sy n="80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4C3D-578F-46D1-AC7C-8C8BD3765710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C700A-A327-446D-B3B2-C2C369C19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92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93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3908" y="0"/>
            <a:ext cx="2972492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8C158E-D297-46F5-BD63-F5339B0BA082}" type="datetimeFigureOut">
              <a:rPr lang="pl-PL"/>
              <a:pPr>
                <a:defRPr/>
              </a:pPr>
              <a:t>16.03.2021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961" y="4714440"/>
            <a:ext cx="5486079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72493" cy="496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3908" y="9428879"/>
            <a:ext cx="2972492" cy="4961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E88D83-28DA-4713-9934-200EB2AB8C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2558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98245B-A6A7-498A-A9F8-498543561643}" type="slidenum">
              <a:rPr lang="pl-PL" altLang="pl-PL"/>
              <a:pPr eaLnBrk="1" hangingPunct="1"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837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l-PL" altLang="pl-PL" sz="1100" b="1" dirty="0">
              <a:latin typeface="+mj-lt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BE23E-EE9D-4343-8526-847B82862B77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47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03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8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94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98245B-A6A7-498A-A9F8-498543561643}" type="slidenum">
              <a:rPr lang="pl-PL" altLang="pl-PL"/>
              <a:pPr eaLnBrk="1" hangingPunct="1"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29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l-PL" altLang="pl-PL" sz="1100" b="1" dirty="0">
              <a:latin typeface="+mj-lt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BE23E-EE9D-4343-8526-847B82862B77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2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>
                <a:latin typeface="Arial" panose="020B0604020202020204" pitchFamily="34" charset="0"/>
              </a:rPr>
              <a:t>Osoba uprawniona przez Beneficjenta ma dostęp tylko do realizowanych projektów (w ramach umów, w których dana osoba została uprawniona.</a:t>
            </a:r>
          </a:p>
        </p:txBody>
      </p:sp>
    </p:spTree>
    <p:extLst>
      <p:ext uri="{BB962C8B-B14F-4D97-AF65-F5344CB8AC3E}">
        <p14:creationId xmlns:p14="http://schemas.microsoft.com/office/powerpoint/2010/main" val="379170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8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1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4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4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3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EAE3-64BC-4CA0-A3AC-603851375EE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647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5ECF0-8781-4B6D-B9FA-75166DDAEA6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673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D5496-650B-4010-82A8-8D8403AEBDB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9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38763-23F6-4551-9A9F-00AB23240A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60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F92BB-AA8F-4F83-B27F-2966C4EF705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944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19C72-84F0-433F-BC48-FFEFE249FF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371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6B68B-570A-4F60-85E4-3F0EA80BF3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886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2551-7BB2-44DE-ADB3-F02E0A7A900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976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B83BC-1865-42BA-86A1-D5D4800B8E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27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DCFF9-A171-4B5D-8020-913EE50CA4B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75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EEA72-3116-47BA-8EE3-741164DDFE5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03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347828-0F60-4841-9769-15025AD2721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duszeeuropejskie.gov.pl/" TargetMode="External"/><Relationship Id="rId5" Type="http://schemas.openxmlformats.org/officeDocument/2006/relationships/hyperlink" Target="https://power-wupzielonagora.praca.gov.pl/" TargetMode="External"/><Relationship Id="rId4" Type="http://schemas.openxmlformats.org/officeDocument/2006/relationships/hyperlink" Target="http://wupzielonagora.praca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hyperlink" Target="https://www.sowa.efs.gov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endParaRPr lang="pl-PL" alt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alt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altLang="pl-PL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l-PL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Obsługi Wniosków Aplikacyjnych (SOWA) – zagadnienia techniczne</a:t>
            </a:r>
            <a:endParaRPr lang="pl-PL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2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2200" b="1" dirty="0">
                <a:latin typeface="Tahoma" panose="020B0604030504040204" pitchFamily="34" charset="0"/>
                <a:cs typeface="Tahoma" panose="020B0604030504040204" pitchFamily="34" charset="0"/>
              </a:rPr>
              <a:t>Zielona Góra</a:t>
            </a:r>
            <a:r>
              <a:rPr lang="pl-PL" sz="2200" b="1">
                <a:latin typeface="Tahoma" panose="020B0604030504040204" pitchFamily="34" charset="0"/>
                <a:cs typeface="Tahoma" panose="020B0604030504040204" pitchFamily="34" charset="0"/>
              </a:rPr>
              <a:t>, 16.03.2021 </a:t>
            </a:r>
            <a:r>
              <a:rPr lang="pl-PL" sz="2200" b="1" dirty="0">
                <a:latin typeface="Tahoma" panose="020B0604030504040204" pitchFamily="34" charset="0"/>
                <a:cs typeface="Tahoma" panose="020B0604030504040204" pitchFamily="34" charset="0"/>
              </a:rPr>
              <a:t>r.</a:t>
            </a:r>
            <a:endParaRPr lang="pl-PL" sz="2200" dirty="0"/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8D7C4FD-8ECB-4881-B3D7-CD65E27FA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" y="116632"/>
            <a:ext cx="4481583" cy="5760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AF67C0C-6445-4D17-A521-55BF8CD18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41040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149" name="Prostokąt 4"/>
          <p:cNvSpPr>
            <a:spLocks noChangeArrowheads="1"/>
          </p:cNvSpPr>
          <p:nvPr/>
        </p:nvSpPr>
        <p:spPr bwMode="auto">
          <a:xfrm>
            <a:off x="251520" y="1484784"/>
            <a:ext cx="84249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pl-PL" altLang="pl-PL" sz="2800" b="1" dirty="0">
                <a:latin typeface="Tahoma" pitchFamily="34" charset="0"/>
                <a:cs typeface="Tahoma" pitchFamily="34" charset="0"/>
              </a:rPr>
              <a:t>Składanie wniosku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pl-PL" altLang="pl-PL" sz="2400" b="1" dirty="0">
                <a:latin typeface="Tahoma" pitchFamily="34" charset="0"/>
                <a:cs typeface="Tahoma" pitchFamily="34" charset="0"/>
              </a:rPr>
              <a:t>„Wniosek o dofinansowanie jest składany (…) w formie dokumentu elektronicznego za pośrednictwem systemu obsługi wniosków aplikacyjnych SOWA”.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pl-PL" altLang="pl-PL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Nie jest wymagane przesyłanie do IOK podpisanej wersji papierowej wniosku</a:t>
            </a:r>
            <a:r>
              <a:rPr lang="pl-PL" altLang="pl-PL" sz="2000" dirty="0">
                <a:latin typeface="Tahoma" pitchFamily="34" charset="0"/>
                <a:cs typeface="Tahoma" pitchFamily="34" charset="0"/>
              </a:rPr>
              <a:t>. Do IOK należy </a:t>
            </a:r>
            <a:r>
              <a:rPr lang="pl-PL" altLang="pl-PL" sz="2000" u="sng" dirty="0">
                <a:latin typeface="Tahoma" pitchFamily="34" charset="0"/>
                <a:cs typeface="Tahoma" pitchFamily="34" charset="0"/>
              </a:rPr>
              <a:t>wyłącznie przesłać w systemie wypełniony wniosek</a:t>
            </a:r>
            <a:r>
              <a:rPr lang="pl-PL" altLang="pl-PL" sz="2000" dirty="0">
                <a:latin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07CF65D-EDDD-442B-B109-B501120BB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626"/>
            <a:ext cx="3969519" cy="536197"/>
          </a:xfrm>
          <a:prstGeom prst="rect">
            <a:avLst/>
          </a:prstGeom>
        </p:spPr>
      </p:pic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67544" y="1007651"/>
            <a:ext cx="7886700" cy="56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Statusy wniosków – omówienie zmian statusów wniosków o dofinansowanie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edycji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stan wniosku gdy znajduje się po stronie </a:t>
            </a:r>
            <a:r>
              <a:rPr lang="pl-PL" sz="1800" dirty="0"/>
              <a:t>projektodawcy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beneficjenta i możliwa jest jego edycja i uzupełnianie danych;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Wysłany do instytucji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stan wniosku gdy został wysłany do właściwej instytucji. Status oznacza, że wniosek jest już widoczny przez pracownika instytucji pośredniczącej;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Zwrócony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stan wniosku gdy został zwrócony przez pracownika instytucji pośredniczącej do </a:t>
            </a:r>
            <a:r>
              <a:rPr lang="pl-PL" sz="1800" dirty="0"/>
              <a:t>projektodawcy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beneficjenta;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trakcie oceny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stan wniosku gdy znajduje się w trakcie oceny przez instytucję pośredniczącą, po dostarczeniu wersji papierowej wniosku; 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Odrzucony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stan wniosku gdy został odrzucony przez instytucję pośredniczącą; 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Zatwierdzony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stan wniosku gdy został on zatwierdzony, ale nie została jeszcze podpisana umowa;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Umowa podpisana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stan wniosku gdy została podpisana umowy;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trakcie procedury odwoławczej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stan wniosku gdy </a:t>
            </a:r>
            <a:r>
              <a:rPr lang="pl-PL" sz="1800" dirty="0"/>
              <a:t>projektodawca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beneficjent odwołał się od decyzji instytucji w sprawie oceny projektu; 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Zablokowany do edycji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status taki przyjmują dokumenty, które nie zostały wysłane do instytucji.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i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626"/>
            <a:ext cx="3969519" cy="536197"/>
          </a:xfrm>
          <a:prstGeom prst="rect">
            <a:avLst/>
          </a:prstGeom>
        </p:spPr>
      </p:pic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67544" y="1007651"/>
            <a:ext cx="7886700" cy="56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Blokowanie wersji wniosków 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status „</a:t>
            </a: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Zablokowany do edycji”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Status ten pojawia się automatycznie w momencie wysłania wniosku w systemie do IOK i obejmuje inne aktywne wersje wniosków w danym projekcie, które nie zostały wysłane do IOK. Proces ten obrazuje poniższy przykład.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 przed wysłaniem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 po wysłaniu wniosku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0E5D52C-E456-4397-84F1-767754C75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251" y="2226162"/>
            <a:ext cx="3938251" cy="202477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6D58C3F-0735-40D0-BD98-1E51F3577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620" y="4275090"/>
            <a:ext cx="3861660" cy="20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628650" y="1699027"/>
            <a:ext cx="7886700" cy="209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Pozwala na wymianę wiadomości pomiędzy </a:t>
            </a:r>
            <a:r>
              <a:rPr lang="pl-PL" sz="1800" dirty="0"/>
              <a:t>projektodawcą</a:t>
            </a: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IP.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Korespondencja odbywa się wyłącznie w obrębie jednego projektu.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Pozwala na załączanie plików.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Pozwala na generowanie raportów historii wiadomości.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pl-PL" altLang="pl-PL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funkcją nieobligatoryjną.</a:t>
            </a: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32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Moduł Korespondencja </a:t>
            </a:r>
            <a:endParaRPr lang="pl-PL" altLang="pl-PL" sz="3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F774910-FEE7-4121-A97E-D41E0A769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3A4E61F-CA1E-4411-8AB4-A81979985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548" y="3805897"/>
            <a:ext cx="6052999" cy="28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1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32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Moduł Korespondencja </a:t>
            </a:r>
            <a:endParaRPr lang="pl-PL" altLang="pl-PL" sz="3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F774910-FEE7-4121-A97E-D41E0A769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8FBC637-047B-452B-812C-34B0AA95B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88" y="2276872"/>
            <a:ext cx="8388424" cy="26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Gdzie szukać pomocy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51520" y="1692275"/>
            <a:ext cx="4896544" cy="465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/>
              <a:t>Pomoc w zakresie wypełniania wniosku można znaleźć w zakładkach „Pomoc” lub „Często zadawane pytania” w górnym menu systemu.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/>
              <a:t>W przypadku problemów technicznych zaleca się kontakt z działem wsparcia technicznego, zgodnie z dostępną procedurą (</a:t>
            </a:r>
            <a:r>
              <a:rPr lang="pl-PL" altLang="pl-PL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błąd, pytanie, propozycja zmiany</a:t>
            </a:r>
            <a:r>
              <a:rPr lang="pl-PL" sz="1600" dirty="0"/>
              <a:t>). Karta elektronicznego formularza zgłoszenia błędu znajduje się w stopce pod linkiem Zgłoś problem.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altLang="pl-PL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Linia wsparcia technicznego SOWA poniedziałek-piątek  8:15-16:15: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-&gt;telefon: 81 748 33 25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-&gt;lub rozmowa czat, rozmowa audio,          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-&gt;lub formularz zgłoszeniowy  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Propozycje zmian SOWA – Bank pomysłów.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l-PL" altLang="pl-PL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pl-PL" altLang="pl-PL" sz="16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6C4D839-1630-499E-B9C5-EE35C1C01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D08DEAE-76B3-4D03-B6A4-3BB665AA5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132856"/>
            <a:ext cx="3824373" cy="36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Dziękuje za uwagę</a:t>
            </a:r>
          </a:p>
          <a:p>
            <a:pPr marL="0" indent="0" algn="ctr">
              <a:buNone/>
            </a:pPr>
            <a:endParaRPr lang="pl-PL" altLang="pl-PL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Wojewódzki Urząd Pracy</a:t>
            </a: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ul. Wyspiańskiego 15</a:t>
            </a: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65-036 Zielona Góra</a:t>
            </a: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http://wupzielonagora.praca.gov.pl</a:t>
            </a:r>
            <a:endParaRPr lang="pl-PL" altLang="pl-PL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https://power-wupzielonagora.praca.gov.pl/</a:t>
            </a: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hlinkClick r:id="rId6"/>
              </a:rPr>
              <a:t>http://www.funduszeeuropejskie.gov.pl</a:t>
            </a:r>
            <a:endParaRPr lang="pl-PL" altLang="pl-P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pl-PL" alt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alt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AC84E6-1F5E-4CBE-99BA-41FEC426A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2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149" name="Prostokąt 4"/>
          <p:cNvSpPr>
            <a:spLocks noChangeArrowheads="1"/>
          </p:cNvSpPr>
          <p:nvPr/>
        </p:nvSpPr>
        <p:spPr bwMode="auto">
          <a:xfrm>
            <a:off x="251520" y="1158131"/>
            <a:ext cx="4752528" cy="44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Wnioskodawcy ubiegający się          o dofinansowanie projektu              w ramach PO WER są zobligowani do stosowania elektronicznego formularza wniosku o dofinansowanie projektu zawartego w SOWA.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pl-PL" altLang="pl-PL" sz="24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https://sowa.efs.gov.pl</a:t>
            </a:r>
            <a:endParaRPr lang="pl-PL" altLang="pl-PL" sz="24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pl-PL" altLang="pl-PL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07CF65D-EDDD-442B-B109-B501120BB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DECD5AB-DA46-48B3-9830-A501767E0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951" y="1581815"/>
            <a:ext cx="3955803" cy="422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101" name="Symbol zastępczy zawartości 2"/>
          <p:cNvSpPr txBox="1">
            <a:spLocks/>
          </p:cNvSpPr>
          <p:nvPr/>
        </p:nvSpPr>
        <p:spPr bwMode="auto">
          <a:xfrm>
            <a:off x="457200" y="1268760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Główne zadania realizowane przez SOWA:</a:t>
            </a:r>
          </a:p>
          <a:p>
            <a:pPr algn="just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Przygotowanie i złożenie wniosku o dofinansowanie projektu lub fiszki projektu do instytucji pośredniczącej</a:t>
            </a:r>
          </a:p>
          <a:p>
            <a:pPr algn="just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Organizacja, przechowywanie i zarządzanie dokumentami</a:t>
            </a:r>
          </a:p>
          <a:p>
            <a:pPr algn="just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Zarządzanie użytkownikami biorącymi udział w realizacji projektów</a:t>
            </a:r>
          </a:p>
          <a:p>
            <a:pPr algn="just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Komunikacja i korespondencja</a:t>
            </a:r>
          </a:p>
          <a:p>
            <a:pPr algn="just" eaLnBrk="1" hangingPunct="1">
              <a:lnSpc>
                <a:spcPct val="150000"/>
              </a:lnSpc>
              <a:buNone/>
            </a:pPr>
            <a:endParaRPr lang="pl-PL" altLang="pl-PL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B350C8-2D77-48F2-AA37-E38CEA6F9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9700" name="Prostokąt 4"/>
          <p:cNvSpPr>
            <a:spLocks noChangeArrowheads="1"/>
          </p:cNvSpPr>
          <p:nvPr/>
        </p:nvSpPr>
        <p:spPr bwMode="auto">
          <a:xfrm>
            <a:off x="457200" y="1196752"/>
            <a:ext cx="382676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dirty="0"/>
              <a:t>Założenie konta </a:t>
            </a:r>
            <a:r>
              <a:rPr lang="pl-PL" altLang="pl-PL" sz="2000" b="1" dirty="0">
                <a:latin typeface="Tahoma" panose="020B0604030504040204" pitchFamily="34" charset="0"/>
                <a:cs typeface="Tahoma" panose="020B0604030504040204" pitchFamily="34" charset="0"/>
              </a:rPr>
              <a:t>Beneficjenta w SOWA – konto B, BS i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/>
              <a:t> Konto B jest kontem nadrzędnym, zarządzającym. Może tworzyć subkonta BS i S oraz zmieniać dla nich uprawnienia.</a:t>
            </a:r>
          </a:p>
          <a:p>
            <a:r>
              <a:rPr lang="pl-PL" sz="2000" dirty="0"/>
              <a:t>Konto BS jest kontem zarządzającym konta S. Może tworzyć subkonta S i zmieniać dla nich uprawnienia.</a:t>
            </a:r>
          </a:p>
          <a:p>
            <a:r>
              <a:rPr lang="pl-PL" sz="2000" dirty="0"/>
              <a:t>Konto S nie może zarządzać innymi kontami.</a:t>
            </a:r>
            <a:endParaRPr lang="pl-PL" altLang="pl-PL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5065"/>
            <a:ext cx="4086225" cy="45653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2ECCFF-B0B3-4C6E-8899-AD2428625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95536" y="1678185"/>
            <a:ext cx="8352928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/>
              <a:t>Wnioskodawca rozpoczyna tworzenie wniosku poprzez wybranie właściwego naboru z menu </a:t>
            </a:r>
            <a:r>
              <a:rPr lang="pl-PL" sz="2000" b="1" dirty="0"/>
              <a:t>Nabory</a:t>
            </a:r>
            <a:r>
              <a:rPr lang="pl-PL" sz="2000" dirty="0"/>
              <a:t> 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/>
              <a:t>Wypełnianie wniosku (1)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D62352B-0043-4B92-9C59-95AFF0E30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07AB38F-C107-4369-AD98-E7955DCB0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263" y="2578981"/>
            <a:ext cx="4183474" cy="40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6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95535" y="1678185"/>
            <a:ext cx="8352928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/>
              <a:t>Wnioskodawca rozpoczyna tworzenie wniosku poprzez wybranie właściwego naboru z menu </a:t>
            </a:r>
            <a:r>
              <a:rPr lang="pl-PL" sz="2000" b="1" dirty="0"/>
              <a:t>Nabory</a:t>
            </a:r>
            <a:r>
              <a:rPr lang="pl-PL" sz="2000" dirty="0"/>
              <a:t> 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/>
              <a:t>Wypełnianie wniosku (2)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D62352B-0043-4B92-9C59-95AFF0E30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C37F0A3-D04E-4536-B33A-32A8E7E3B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37" y="2615703"/>
            <a:ext cx="6105525" cy="40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7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95536" y="1821330"/>
            <a:ext cx="8352928" cy="144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/>
              <a:t>Po wybraniu właściwego naboru, wnioskodawca</a:t>
            </a:r>
            <a:r>
              <a:rPr lang="pl-PL" sz="2000" b="1" dirty="0"/>
              <a:t> przechodzi do ekranu określenia projektu</a:t>
            </a:r>
            <a:r>
              <a:rPr lang="pl-PL" sz="2000" dirty="0"/>
              <a:t>. </a:t>
            </a:r>
          </a:p>
          <a:p>
            <a:pPr algn="just"/>
            <a:r>
              <a:rPr lang="pl-PL" sz="2000" dirty="0"/>
              <a:t>Nazwa projektu – nazwa używana w systemie dla rozróżnienia tworzonego projektu, nie jest automatycznym tytułem wniosku.</a:t>
            </a: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/>
              <a:t>Wypełnianie wniosku (3)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4D18535-6025-4D86-8C70-505C33E86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D09218E-9BC7-415A-B796-C7E192737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37" y="3429000"/>
            <a:ext cx="6105525" cy="30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95536" y="1821330"/>
            <a:ext cx="8333506" cy="1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1800" dirty="0"/>
              <a:t>Po stworzeniu projektu wnioskodawca może zacząć wypełniać wniosek.</a:t>
            </a:r>
          </a:p>
          <a:p>
            <a:pPr algn="just"/>
            <a:r>
              <a:rPr lang="pl-PL" sz="1800" b="1" dirty="0"/>
              <a:t>Aby prawidłowo wypełnić wniosek</a:t>
            </a:r>
            <a:r>
              <a:rPr lang="pl-PL" sz="1800" dirty="0"/>
              <a:t>, wnioskodawca powinien po kolei uzupełnić każde dostępne pole i </a:t>
            </a:r>
            <a:r>
              <a:rPr lang="pl-PL" sz="1800" b="1" dirty="0"/>
              <a:t>zatwierdzać każdą sekcję</a:t>
            </a:r>
            <a:r>
              <a:rPr lang="pl-PL" sz="1800" dirty="0"/>
              <a:t>. W każdej chwili wnioskodawca może nacisnąć przycisk Sprawdź, który sprawdzi czy dotychczasowe dane mają prawidłowy format i czy nic nie zostało pominięte.</a:t>
            </a: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/>
              <a:t>Wypełnianie wniosku (4)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45D631E-99CF-4276-95FA-5EADA561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0EFC1CC-4A96-46D4-9DB7-FE3300DB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38" y="3382476"/>
            <a:ext cx="6293123" cy="32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05247" y="1638384"/>
            <a:ext cx="8333506" cy="1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1800" dirty="0"/>
              <a:t>Kiedy wnioskodawca zakończył wypełnianie wniosku, poprawnie go zweryfikował i zatwierdził wszystkie sekcje, może wysłać go do Instytucji Pośredniczącej. W tym celu należy kliknąć przycisk „Prześlij do instytucji”. Wszystkie informacje dotyczące rozpoczętego dokumentu znajdują się w kaflu „Projekty”, wybierając konkretną kartę dokumentu. Z widoku karty dokumentu, wnioskodawca może w pełni zarządzać swoim dokumentem.</a:t>
            </a:r>
            <a:endParaRPr lang="pl-PL" altLang="pl-PL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/>
              <a:t>Wypełnianie wniosku (5)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50F1BDB-D665-467B-A078-7BB060DBB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693"/>
            <a:ext cx="3955803" cy="5760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3D219BD-02DE-4417-8057-27C2D2B0B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64" y="3322391"/>
            <a:ext cx="7020272" cy="33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6632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794</Words>
  <Application>Microsoft Office PowerPoint</Application>
  <PresentationFormat>Pokaz na ekranie (4:3)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Tahoma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AMI POWR</dc:creator>
  <cp:lastModifiedBy>Katarzyna Rauchut</cp:lastModifiedBy>
  <cp:revision>159</cp:revision>
  <cp:lastPrinted>2015-06-22T11:05:10Z</cp:lastPrinted>
  <dcterms:created xsi:type="dcterms:W3CDTF">2006-11-24T11:34:25Z</dcterms:created>
  <dcterms:modified xsi:type="dcterms:W3CDTF">2021-03-16T06:50:22Z</dcterms:modified>
</cp:coreProperties>
</file>