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1" r:id="rId6"/>
    <p:sldId id="259" r:id="rId7"/>
    <p:sldId id="263" r:id="rId8"/>
    <p:sldId id="260" r:id="rId9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DBE-D964-4AC7-88BD-548EFB742398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BBB7-1272-48B1-A032-BB28240B778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4309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DBE-D964-4AC7-88BD-548EFB742398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BBB7-1272-48B1-A032-BB28240B778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0506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DBE-D964-4AC7-88BD-548EFB742398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BBB7-1272-48B1-A032-BB28240B778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8097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DBE-D964-4AC7-88BD-548EFB742398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BBB7-1272-48B1-A032-BB28240B778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636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DBE-D964-4AC7-88BD-548EFB742398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BBB7-1272-48B1-A032-BB28240B778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897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DBE-D964-4AC7-88BD-548EFB742398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BBB7-1272-48B1-A032-BB28240B778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04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DBE-D964-4AC7-88BD-548EFB742398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BBB7-1272-48B1-A032-BB28240B778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5610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DBE-D964-4AC7-88BD-548EFB742398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BBB7-1272-48B1-A032-BB28240B778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110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DBE-D964-4AC7-88BD-548EFB742398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BBB7-1272-48B1-A032-BB28240B778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3403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DBE-D964-4AC7-88BD-548EFB742398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BBB7-1272-48B1-A032-BB28240B778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993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DBE-D964-4AC7-88BD-548EFB742398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BBB7-1272-48B1-A032-BB28240B778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5011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01DBE-D964-4AC7-88BD-548EFB742398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3BBB7-1272-48B1-A032-BB28240B778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583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47346" y="275015"/>
            <a:ext cx="10158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Przyczyna bierności zawodowej: </a:t>
            </a:r>
            <a:r>
              <a:rPr lang="pl-PL" sz="2800" dirty="0" smtClean="0"/>
              <a:t>Emerytura i renta</a:t>
            </a:r>
            <a:endParaRPr lang="pl-PL" sz="28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357853" y="910082"/>
            <a:ext cx="84933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Charakterystyka grupy: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Powyżej 60 r.ż. </a:t>
            </a:r>
            <a:r>
              <a:rPr lang="pl-PL" sz="2200" dirty="0" smtClean="0"/>
              <a:t>dla </a:t>
            </a:r>
            <a:r>
              <a:rPr lang="pl-PL" sz="2200" dirty="0" smtClean="0"/>
              <a:t>kobiet; powyżej 65 </a:t>
            </a:r>
            <a:r>
              <a:rPr lang="pl-PL" sz="2200" dirty="0" err="1" smtClean="0"/>
              <a:t>r.ż.dla</a:t>
            </a:r>
            <a:r>
              <a:rPr lang="pl-PL" sz="2200" dirty="0" smtClean="0"/>
              <a:t> </a:t>
            </a:r>
            <a:r>
              <a:rPr lang="pl-PL" sz="2200" dirty="0" smtClean="0"/>
              <a:t>mężczyzn (wyjątek służby mundurowe</a:t>
            </a:r>
            <a:r>
              <a:rPr lang="pl-PL" sz="2200" dirty="0" smtClean="0"/>
              <a:t>),</a:t>
            </a:r>
            <a:endParaRPr lang="pl-PL" sz="2200" dirty="0" smtClean="0"/>
          </a:p>
          <a:p>
            <a:pPr marL="285750" indent="-285750">
              <a:buFontTx/>
              <a:buChar char="-"/>
            </a:pPr>
            <a:r>
              <a:rPr lang="pl-PL" sz="2200" dirty="0" smtClean="0"/>
              <a:t>Rodzaj emerytury KRUS, ZUS, branżowe (</a:t>
            </a:r>
            <a:r>
              <a:rPr lang="pl-PL" sz="2200" dirty="0" smtClean="0"/>
              <a:t>np. służby </a:t>
            </a:r>
            <a:r>
              <a:rPr lang="pl-PL" sz="2200" dirty="0" smtClean="0"/>
              <a:t>mundurowe – niższy wiek),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Wypalenie zawodowe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Większość kobiety,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Stan zdrowia, 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Sytuacja rodzinna – np. opieka nad wnukami lub rodzicami,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Różnicuje się pod względem wykształcenia i </a:t>
            </a:r>
            <a:r>
              <a:rPr lang="pl-PL" sz="2200" dirty="0" smtClean="0"/>
              <a:t>zawodu.</a:t>
            </a:r>
            <a:endParaRPr lang="pl-PL" sz="2200" dirty="0" smtClean="0"/>
          </a:p>
        </p:txBody>
      </p:sp>
      <p:sp>
        <p:nvSpPr>
          <p:cNvPr id="7" name="pole tekstowe 6"/>
          <p:cNvSpPr txBox="1"/>
          <p:nvPr/>
        </p:nvSpPr>
        <p:spPr>
          <a:xfrm>
            <a:off x="1357853" y="4774120"/>
            <a:ext cx="68228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Przyczyny</a:t>
            </a:r>
          </a:p>
          <a:p>
            <a:pPr marL="342900" indent="-342900">
              <a:buFontTx/>
              <a:buChar char="-"/>
            </a:pPr>
            <a:r>
              <a:rPr lang="pl-PL" sz="2200" dirty="0" smtClean="0"/>
              <a:t>Niechęć do zatrudniania ze strony pracodawców,</a:t>
            </a:r>
          </a:p>
          <a:p>
            <a:pPr marL="342900" indent="-342900">
              <a:buFontTx/>
              <a:buChar char="-"/>
            </a:pPr>
            <a:r>
              <a:rPr lang="pl-PL" sz="2200" dirty="0" smtClean="0"/>
              <a:t>Bariera </a:t>
            </a:r>
            <a:r>
              <a:rPr lang="pl-PL" sz="2200" dirty="0" smtClean="0"/>
              <a:t>technologiczna.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332862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11115" y="1116624"/>
            <a:ext cx="929347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Jak dotrzeć: </a:t>
            </a:r>
            <a:endParaRPr lang="pl-PL" sz="2200" dirty="0" smtClean="0"/>
          </a:p>
          <a:p>
            <a:pPr marL="285750" indent="-285750">
              <a:buFontTx/>
              <a:buChar char="-"/>
            </a:pPr>
            <a:r>
              <a:rPr lang="pl-PL" sz="2200" dirty="0"/>
              <a:t>P</a:t>
            </a:r>
            <a:r>
              <a:rPr lang="pl-PL" sz="2200" dirty="0" smtClean="0"/>
              <a:t>rzez </a:t>
            </a:r>
            <a:r>
              <a:rPr lang="pl-PL" sz="2200" dirty="0" smtClean="0"/>
              <a:t>organizacje, stowarzyszenia, fundacje (</a:t>
            </a:r>
            <a:r>
              <a:rPr lang="pl-PL" sz="2200" dirty="0" err="1" smtClean="0"/>
              <a:t>NGOs</a:t>
            </a:r>
            <a:r>
              <a:rPr lang="pl-PL" sz="2200" dirty="0" smtClean="0"/>
              <a:t>), </a:t>
            </a:r>
            <a:r>
              <a:rPr lang="pl-PL" sz="2200" dirty="0" smtClean="0"/>
              <a:t>parafie,</a:t>
            </a:r>
            <a:endParaRPr lang="pl-PL" sz="2200" dirty="0" smtClean="0"/>
          </a:p>
          <a:p>
            <a:pPr marL="285750" indent="-285750">
              <a:buFontTx/>
              <a:buChar char="-"/>
            </a:pPr>
            <a:r>
              <a:rPr lang="pl-PL" sz="2200" dirty="0" smtClean="0"/>
              <a:t>Kontakt </a:t>
            </a:r>
            <a:r>
              <a:rPr lang="pl-PL" sz="2200" dirty="0" smtClean="0"/>
              <a:t>telefoniczny (z zastrzeżeniem – ostrożność odbiorców na potencjalnych oszustów),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Plakat, ulotki, formy pisane (tradycyjne</a:t>
            </a:r>
            <a:r>
              <a:rPr lang="pl-PL" sz="2200" dirty="0" smtClean="0"/>
              <a:t>),</a:t>
            </a:r>
            <a:endParaRPr lang="pl-PL" sz="2200" dirty="0" smtClean="0"/>
          </a:p>
          <a:p>
            <a:pPr marL="285750" indent="-285750">
              <a:buFontTx/>
              <a:buChar char="-"/>
            </a:pPr>
            <a:r>
              <a:rPr lang="pl-PL" sz="2200" dirty="0" smtClean="0"/>
              <a:t>Poprzez Uniwersytety Trzeciego Wieku,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Poprzez ZUS, KRUS, </a:t>
            </a:r>
            <a:r>
              <a:rPr lang="pl-PL" sz="2200" dirty="0" smtClean="0"/>
              <a:t>Powiatowe </a:t>
            </a:r>
            <a:r>
              <a:rPr lang="pl-PL" sz="2200" dirty="0"/>
              <a:t>Z</a:t>
            </a:r>
            <a:r>
              <a:rPr lang="pl-PL" sz="2200" dirty="0" smtClean="0"/>
              <a:t>espoły </a:t>
            </a:r>
            <a:r>
              <a:rPr lang="pl-PL" sz="2200" dirty="0" smtClean="0"/>
              <a:t>ds. </a:t>
            </a:r>
            <a:r>
              <a:rPr lang="pl-PL" sz="2200" dirty="0"/>
              <a:t>O</a:t>
            </a:r>
            <a:r>
              <a:rPr lang="pl-PL" sz="2200" dirty="0" smtClean="0"/>
              <a:t>rzecznictwa.</a:t>
            </a:r>
            <a:endParaRPr lang="pl-PL" sz="2200" dirty="0" smtClean="0"/>
          </a:p>
          <a:p>
            <a:pPr marL="285750" indent="-285750"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8686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47346" y="275015"/>
            <a:ext cx="10682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Przyczyna bierności zawodowej: </a:t>
            </a:r>
            <a:r>
              <a:rPr lang="pl-PL" sz="2800" dirty="0" smtClean="0"/>
              <a:t>Nauka i kontynuacja kształcenia</a:t>
            </a:r>
            <a:endParaRPr lang="pl-PL" sz="28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091845" y="976584"/>
            <a:ext cx="849337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Charakterystyka grupy: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Osoby młode, głównie do 24 roku życia, młodociane (15-17), NEET (uwarunkowania finansowo-rodzinne, „nie ma potrzeby”)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Kobiety, szczególnie kontynuujące naukę w szkołach wyższych,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Miejsce zamieszkania (miasto, wieś) – </a:t>
            </a:r>
            <a:r>
              <a:rPr lang="pl-PL" sz="2200" i="1" dirty="0" smtClean="0"/>
              <a:t>dostęp do edukacji</a:t>
            </a:r>
            <a:r>
              <a:rPr lang="pl-PL" sz="2200" dirty="0" smtClean="0"/>
              <a:t>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Poziom i rodzaj szkoły (szkoła branżowa, technikum, liceum, szkoła wyższa),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Znajomość i łatwość korzystania z technologii cyfrowych </a:t>
            </a:r>
          </a:p>
          <a:p>
            <a:pPr marL="285750" indent="-285750">
              <a:buFontTx/>
              <a:buChar char="-"/>
            </a:pPr>
            <a:endParaRPr lang="pl-PL" sz="2400" dirty="0" smtClean="0"/>
          </a:p>
          <a:p>
            <a:pPr marL="285750" indent="-285750">
              <a:buFontTx/>
              <a:buChar char="-"/>
            </a:pPr>
            <a:endParaRPr lang="pl-PL" sz="2400" dirty="0" smtClean="0"/>
          </a:p>
          <a:p>
            <a:pPr marL="285750" indent="-285750">
              <a:buFontTx/>
              <a:buChar char="-"/>
            </a:pPr>
            <a:endParaRPr lang="pl-PL" sz="24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091845" y="4253240"/>
            <a:ext cx="77899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Jak dotrzeć: szkoły ponadpodstawowe, wyższe, OHP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Media społecznościowe niż SMS,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Kampanie dla rodziców (tutaj formy dotarcia mieszane – media społecznościowe i tradycyjne</a:t>
            </a:r>
            <a:r>
              <a:rPr lang="pl-PL" sz="2200" dirty="0" smtClean="0"/>
              <a:t>)</a:t>
            </a:r>
            <a:endParaRPr lang="pl-PL" sz="2200" dirty="0" smtClean="0"/>
          </a:p>
        </p:txBody>
      </p:sp>
    </p:spTree>
    <p:extLst>
      <p:ext uri="{BB962C8B-B14F-4D97-AF65-F5344CB8AC3E}">
        <p14:creationId xmlns:p14="http://schemas.microsoft.com/office/powerpoint/2010/main" val="228750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38555" y="157565"/>
            <a:ext cx="10665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Przyczyna bierności zawodowej: Choroba, niepełnosprawność</a:t>
            </a:r>
            <a:endParaRPr lang="pl-PL" sz="28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487972" y="680785"/>
            <a:ext cx="1134207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Charakterystyka grupy: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Stan zdrowia (choroby i ich złożoność, w tym choroby cywilizacyjne, zdolność do zatrudnienia mniejsza, specyfika choroby i jej społeczny odbiór – brak zrozumienia lub akceptacji),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Różne stopnie niepełnosprawności (trzy stopnie),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Organ orzekający o niepełnosprawności (ZUS, KRUS, </a:t>
            </a:r>
            <a:r>
              <a:rPr lang="pl-PL" sz="2200" dirty="0" smtClean="0"/>
              <a:t>Powiatowy </a:t>
            </a:r>
            <a:r>
              <a:rPr lang="pl-PL" sz="2200" dirty="0"/>
              <a:t>Z</a:t>
            </a:r>
            <a:r>
              <a:rPr lang="pl-PL" sz="2200" dirty="0" smtClean="0"/>
              <a:t>espół </a:t>
            </a:r>
            <a:r>
              <a:rPr lang="pl-PL" sz="2200" dirty="0" smtClean="0"/>
              <a:t>do spraw </a:t>
            </a:r>
            <a:r>
              <a:rPr lang="pl-PL" sz="2200" dirty="0" smtClean="0"/>
              <a:t>Orzekania </a:t>
            </a:r>
            <a:r>
              <a:rPr lang="pl-PL" sz="2200" dirty="0" smtClean="0"/>
              <a:t>o </a:t>
            </a:r>
            <a:r>
              <a:rPr lang="pl-PL" sz="2200" dirty="0" smtClean="0"/>
              <a:t>Niepełnosprawności</a:t>
            </a:r>
            <a:r>
              <a:rPr lang="pl-PL" sz="2200" dirty="0" smtClean="0"/>
              <a:t>),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Rodzaj niepełnosprawności,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Miejsce zamieszkania, w tym bariera komunikacyjna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Wiek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Wykształcenie (wyższe – łatwiej, niż zawodowe)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Renty – z zasady niezdolny do świadczenia pracy,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Czy niepełnosprawność od urodzenia (tutaj nabywanie wykształcenia) czy też nabyta</a:t>
            </a:r>
          </a:p>
          <a:p>
            <a:pPr marL="285750" indent="-285750">
              <a:buFontTx/>
              <a:buChar char="-"/>
            </a:pPr>
            <a:endParaRPr lang="pl-PL" sz="2200" dirty="0" smtClean="0"/>
          </a:p>
        </p:txBody>
      </p:sp>
      <p:sp>
        <p:nvSpPr>
          <p:cNvPr id="4" name="pole tekstowe 3"/>
          <p:cNvSpPr txBox="1"/>
          <p:nvPr/>
        </p:nvSpPr>
        <p:spPr>
          <a:xfrm>
            <a:off x="487972" y="4804991"/>
            <a:ext cx="1121019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Przyczyny</a:t>
            </a:r>
          </a:p>
          <a:p>
            <a:pPr marL="342900" indent="-342900">
              <a:buFontTx/>
              <a:buChar char="-"/>
            </a:pPr>
            <a:r>
              <a:rPr lang="pl-PL" sz="2200" dirty="0" smtClean="0"/>
              <a:t>Niechęć do zatrudniania ze strony pracodawców, ale jest możliwość ulg w składkach i dofinansowania miejsca pracy</a:t>
            </a:r>
          </a:p>
          <a:p>
            <a:pPr marL="342900" indent="-342900">
              <a:buFontTx/>
              <a:buChar char="-"/>
            </a:pPr>
            <a:r>
              <a:rPr lang="pl-PL" sz="2200" dirty="0" smtClean="0"/>
              <a:t>Niewielka  ilość zakładów pracy chronionej,</a:t>
            </a:r>
          </a:p>
          <a:p>
            <a:pPr marL="342900" indent="-342900">
              <a:buFontTx/>
              <a:buChar char="-"/>
            </a:pPr>
            <a:r>
              <a:rPr lang="pl-PL" sz="2200" dirty="0" smtClean="0"/>
              <a:t>Konieczność dostosowania miejsca pracy</a:t>
            </a:r>
          </a:p>
        </p:txBody>
      </p:sp>
    </p:spTree>
    <p:extLst>
      <p:ext uri="{BB962C8B-B14F-4D97-AF65-F5344CB8AC3E}">
        <p14:creationId xmlns:p14="http://schemas.microsoft.com/office/powerpoint/2010/main" val="3877939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11115" y="1116624"/>
            <a:ext cx="98037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Jak dotrzeć: </a:t>
            </a:r>
            <a:endParaRPr lang="pl-PL" sz="2200" dirty="0" smtClean="0"/>
          </a:p>
          <a:p>
            <a:pPr marL="342900" indent="-342900">
              <a:buFontTx/>
              <a:buChar char="-"/>
            </a:pPr>
            <a:r>
              <a:rPr lang="pl-PL" sz="2200" dirty="0"/>
              <a:t>P</a:t>
            </a:r>
            <a:r>
              <a:rPr lang="pl-PL" sz="2200" dirty="0" smtClean="0"/>
              <a:t>rzez </a:t>
            </a:r>
            <a:r>
              <a:rPr lang="pl-PL" sz="2200" dirty="0" smtClean="0"/>
              <a:t>organizacje, stowarzyszenia, fundacje (</a:t>
            </a:r>
            <a:r>
              <a:rPr lang="pl-PL" sz="2200" dirty="0" err="1" smtClean="0"/>
              <a:t>NGOs</a:t>
            </a:r>
            <a:r>
              <a:rPr lang="pl-PL" sz="2200" dirty="0" smtClean="0"/>
              <a:t>), </a:t>
            </a:r>
            <a:r>
              <a:rPr lang="pl-PL" sz="2200" dirty="0" smtClean="0"/>
              <a:t>parafie,</a:t>
            </a:r>
            <a:endParaRPr lang="pl-PL" sz="2200" dirty="0" smtClean="0"/>
          </a:p>
          <a:p>
            <a:pPr marL="285750" indent="-285750">
              <a:buFontTx/>
              <a:buChar char="-"/>
            </a:pPr>
            <a:r>
              <a:rPr lang="pl-PL" sz="2200" dirty="0" smtClean="0"/>
              <a:t>Kontakt telefoniczny (z zastrzeżeniem – ostrożność odbiorców na potencjalnych oszustów),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Plakat, ulotki, formy pisane (tradycyjne</a:t>
            </a:r>
            <a:r>
              <a:rPr lang="pl-PL" sz="2200" dirty="0" smtClean="0"/>
              <a:t>).</a:t>
            </a:r>
            <a:endParaRPr lang="pl-PL" sz="2200" dirty="0" smtClean="0"/>
          </a:p>
          <a:p>
            <a:pPr marL="285750" indent="-285750"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2328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94592" y="474785"/>
            <a:ext cx="111574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Przyczyna bierności: obowiązki rodzinne i związane z prowadzeniem domu (w tym opieka nad dzieckiem lub </a:t>
            </a:r>
            <a:r>
              <a:rPr lang="pl-PL" sz="2800" smtClean="0"/>
              <a:t>osobą </a:t>
            </a:r>
            <a:r>
              <a:rPr lang="pl-PL" sz="2800" smtClean="0"/>
              <a:t>zależną) </a:t>
            </a:r>
            <a:endParaRPr lang="pl-PL" sz="2800" dirty="0" smtClean="0"/>
          </a:p>
        </p:txBody>
      </p:sp>
      <p:sp>
        <p:nvSpPr>
          <p:cNvPr id="3" name="pole tekstowe 2"/>
          <p:cNvSpPr txBox="1"/>
          <p:nvPr/>
        </p:nvSpPr>
        <p:spPr>
          <a:xfrm>
            <a:off x="602273" y="1862735"/>
            <a:ext cx="113420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Charakterystyka grupy: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Płeć – więcej kobiet,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Wiek,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Długość opieki (np. opieka nad dzieckiem, opieka nad osobą niepełnosprawną, opieka nad rodzicami </a:t>
            </a:r>
            <a:r>
              <a:rPr lang="pl-PL" sz="2200" dirty="0" smtClean="0"/>
              <a:t>- dziadkami</a:t>
            </a:r>
            <a:r>
              <a:rPr lang="pl-PL" sz="2200" dirty="0" smtClean="0"/>
              <a:t>),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Miejsce zamieszkania (miasto, wieś – w kontekście np. </a:t>
            </a:r>
            <a:r>
              <a:rPr lang="pl-PL" sz="2200" dirty="0" smtClean="0"/>
              <a:t>dostępu do </a:t>
            </a:r>
            <a:r>
              <a:rPr lang="pl-PL" sz="2200" dirty="0" smtClean="0"/>
              <a:t>placówek opieki nad dziećmi – </a:t>
            </a:r>
            <a:r>
              <a:rPr lang="pl-PL" sz="2200" dirty="0" smtClean="0"/>
              <a:t>żłobki</a:t>
            </a:r>
            <a:r>
              <a:rPr lang="pl-PL" sz="2200" dirty="0" smtClean="0"/>
              <a:t>, przedszkola),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Otrzymywanie świadczeń z pomocy społecznej i innych (np. świadczenie pielęgnacyjne, 800+),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Wielodzietność,</a:t>
            </a:r>
            <a:endParaRPr lang="pl-PL" sz="2200" dirty="0" smtClean="0"/>
          </a:p>
          <a:p>
            <a:pPr marL="285750" indent="-285750">
              <a:buFontTx/>
              <a:buChar char="-"/>
            </a:pPr>
            <a:r>
              <a:rPr lang="pl-PL" sz="2200" dirty="0" smtClean="0"/>
              <a:t>Styl życia (hierarchia wartości, jak definiują swoje role społeczne, nauczanie domowe) – decyzja życiowa,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Stan rodzinny (np. mąż kierowca, żona opiekuje się dziećmi i zajmuje się domem</a:t>
            </a:r>
            <a:r>
              <a:rPr lang="pl-PL" sz="2200" dirty="0" smtClean="0"/>
              <a:t>).</a:t>
            </a:r>
            <a:endParaRPr lang="pl-PL" sz="2200" dirty="0" smtClean="0"/>
          </a:p>
        </p:txBody>
      </p:sp>
    </p:spTree>
    <p:extLst>
      <p:ext uri="{BB962C8B-B14F-4D97-AF65-F5344CB8AC3E}">
        <p14:creationId xmlns:p14="http://schemas.microsoft.com/office/powerpoint/2010/main" val="11669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944613" y="908806"/>
            <a:ext cx="1022769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Jak dotrzeć: 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Media społecznościowe (młode matki),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MOPS, GOPS, PCPR, urzędy gmin, urzędy miast, sołtysi, rady sołeckie, koła gospodyń wiejskich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przez organizacje, stowarzyszenia, fundacje (</a:t>
            </a:r>
            <a:r>
              <a:rPr lang="pl-PL" sz="2200" dirty="0" err="1" smtClean="0"/>
              <a:t>NGOs</a:t>
            </a:r>
            <a:r>
              <a:rPr lang="pl-PL" sz="2200" dirty="0" smtClean="0"/>
              <a:t>), parafie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Kontakt telefoniczny (z zastrzeżeniem – ostrożność odbiorców na potencjalnych oszustów),</a:t>
            </a:r>
          </a:p>
          <a:p>
            <a:pPr marL="285750" indent="-285750">
              <a:buFontTx/>
              <a:buChar char="-"/>
            </a:pPr>
            <a:r>
              <a:rPr lang="pl-PL" sz="2200" dirty="0" smtClean="0"/>
              <a:t>Plakat, ulotki, formy pisane (tradycyjne)</a:t>
            </a:r>
          </a:p>
          <a:p>
            <a:pPr marL="285750" indent="-285750"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3352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626576" y="1301262"/>
            <a:ext cx="94077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Wymienione 4 grupy nie wyczerpują katalogu rodzajów bierności </a:t>
            </a:r>
            <a:r>
              <a:rPr lang="pl-PL" sz="2200" dirty="0" smtClean="0"/>
              <a:t>zawodowej.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081015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599</Words>
  <Application>Microsoft Office PowerPoint</Application>
  <PresentationFormat>Panoramiczny</PresentationFormat>
  <Paragraphs>65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Aleksandra Wojtkowiak</dc:creator>
  <cp:lastModifiedBy>Aleksandra Wojtkowiak</cp:lastModifiedBy>
  <cp:revision>13</cp:revision>
  <cp:lastPrinted>2024-03-15T11:20:02Z</cp:lastPrinted>
  <dcterms:created xsi:type="dcterms:W3CDTF">2024-03-14T09:28:12Z</dcterms:created>
  <dcterms:modified xsi:type="dcterms:W3CDTF">2024-03-15T11:20:12Z</dcterms:modified>
</cp:coreProperties>
</file>