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7" r:id="rId3"/>
    <p:sldId id="349" r:id="rId4"/>
    <p:sldId id="353" r:id="rId5"/>
    <p:sldId id="295" r:id="rId6"/>
    <p:sldId id="364" r:id="rId7"/>
    <p:sldId id="343" r:id="rId8"/>
    <p:sldId id="297" r:id="rId9"/>
    <p:sldId id="304" r:id="rId10"/>
    <p:sldId id="354" r:id="rId11"/>
    <p:sldId id="272" r:id="rId12"/>
    <p:sldId id="303" r:id="rId13"/>
    <p:sldId id="341" r:id="rId14"/>
    <p:sldId id="273" r:id="rId15"/>
    <p:sldId id="310" r:id="rId16"/>
    <p:sldId id="319" r:id="rId17"/>
    <p:sldId id="362" r:id="rId18"/>
    <p:sldId id="355" r:id="rId19"/>
    <p:sldId id="356" r:id="rId20"/>
    <p:sldId id="357" r:id="rId21"/>
    <p:sldId id="358" r:id="rId22"/>
    <p:sldId id="359" r:id="rId23"/>
    <p:sldId id="360" r:id="rId24"/>
    <p:sldId id="269" r:id="rId25"/>
    <p:sldId id="328" r:id="rId26"/>
    <p:sldId id="29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6433" autoAdjust="0"/>
  </p:normalViewPr>
  <p:slideViewPr>
    <p:cSldViewPr>
      <p:cViewPr>
        <p:scale>
          <a:sx n="115" d="100"/>
          <a:sy n="115" d="100"/>
        </p:scale>
        <p:origin x="-7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54CC-2C96-4D54-A27B-90196848CE0F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BD6B-D508-458E-9E38-6B0CE8D73E1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617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DDE8-2DD9-415A-9846-B24319819CB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9AFA-FACE-4DAA-8EC5-1D691ADBC1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0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2CE31-8857-4741-BAD7-47773439698C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215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7" name="Picture 2" descr="k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2017-10-09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kolo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ony.region.zgora.p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buskiebony.pl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5946" y="1196752"/>
            <a:ext cx="7774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„Lubuskie Bony Rozwojowe – szansą rozwoju Twoich pracowników” 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Zielona Góra,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16 października 2017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4033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7033"/>
            <a:ext cx="6696744" cy="496855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702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Osoby powyżej 50 r.ż.,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Osoby o niskich kwalifikacjach (wykształcanie średnie),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rzedsiębiorstwa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wysokiego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wzrostu,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obszarze  Regionalnych Inteligentnych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Specjalizacji,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 cd.: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Kursy i szkolenia kończące się uzyskaniem kwalifikacji, w tym walidacji,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Przedsiębiorstwa, które uzyskały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wsparcie w postaci analizy potrzeb rozwojowych lub planów rozwoju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działania 2.2 PO WER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Kobiety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NABÓR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zgłoszeń jest prowadzony w trybie ciągłym, od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6 września 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r do 30 listopada 2019 r.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 warunkiem dostępności środków.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pierwszym etapie naboru  (wrzesień – grudzień  br.) nabór dedykowany jest </a:t>
            </a:r>
            <a:r>
              <a:rPr lang="pl-P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WYŁĄCZNIE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grup priorytetowych: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pracownicy  powyżej 50 roku życia,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pracownicy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 niskich kwalifikacjach,</a:t>
            </a:r>
          </a:p>
        </p:txBody>
      </p:sp>
    </p:spTree>
    <p:extLst>
      <p:ext uri="{BB962C8B-B14F-4D97-AF65-F5344CB8AC3E}">
        <p14:creationId xmlns:p14="http://schemas.microsoft.com/office/powerpoint/2010/main" val="15698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92696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889844"/>
            <a:ext cx="820891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Poziom dofinansowania (pomoc de </a:t>
            </a:r>
            <a:r>
              <a:rPr lang="pl-P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Mikroprzedsiębiorstwo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(usługi/ przedsiębiorstwo preferowane)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Małe przedsiębiorstwo	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(usługi/ przedsiębiorstwo preferowane)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Średnie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przedsiębiorstwo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(usługi/ przedsiębiorstwo preferowane)</a:t>
            </a: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Usługi/ przedsiębiorstwa preferowane: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w obszarze inteligentnych specjalizacji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rozwojowe prowadzące do zdobycia kwalifikacji</a:t>
            </a:r>
          </a:p>
        </p:txBody>
      </p:sp>
    </p:spTree>
    <p:extLst>
      <p:ext uri="{BB962C8B-B14F-4D97-AF65-F5344CB8AC3E}">
        <p14:creationId xmlns:p14="http://schemas.microsoft.com/office/powerpoint/2010/main" val="1532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35 000,00 zł</a:t>
            </a:r>
          </a:p>
          <a:p>
            <a:pPr algn="ctr"/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aksymalne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dla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MMŚP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8 500,00 zł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aksymalne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na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pracownika 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bonowy      1 BON = 100,00 zł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system dystrybucji środków finansowych oparty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 zastosowanie bonów rozwojowych.</a:t>
            </a: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76" y="3140968"/>
            <a:ext cx="5448631" cy="2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231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112568" cy="313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67544" y="2348880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KROK 1 </a:t>
            </a: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Rejestracja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Bazie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Usług Rozwojowych 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(BUR)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987824" y="2204864"/>
            <a:ext cx="5040560" cy="6480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268760"/>
            <a:ext cx="2160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składa do Operatora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Formularz Zgłoszeniowy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 pośrednictwem systemu informatycznego PSF, dostępnego na stronie 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www.bony. region.zgora.pl</a:t>
            </a:r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40" y="1484784"/>
            <a:ext cx="53888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2195736" y="2708920"/>
            <a:ext cx="2376264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3963599" cy="3672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PODAŻOWY PO </a:t>
            </a: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</a:p>
          <a:p>
            <a:pPr marL="45720" indent="0">
              <a:buNone/>
            </a:pP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przedsiębiorca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był odbiorcą     oferty szkoleniowej;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do 100% wartości szkolenia;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ograniczony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ofert;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ograniczone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 kontroli jakościowej szkoleń. </a:t>
            </a:r>
          </a:p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1259632" y="908720"/>
            <a:ext cx="6803088" cy="50405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w sposobie finansowania szkoleń 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645024" y="1700808"/>
            <a:ext cx="3959424" cy="3240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POPYTOWY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PSF</a:t>
            </a:r>
          </a:p>
          <a:p>
            <a:pPr marL="285750" indent="-285750"/>
            <a:endParaRPr lang="pl-PL" sz="8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samodzielny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ofert szkoleniowych przez </a:t>
            </a: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MMŚP;</a:t>
            </a: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partycypacja w kosztach usług rozwojowych;</a:t>
            </a: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 z całej Polski;</a:t>
            </a:r>
          </a:p>
          <a:p>
            <a:pPr marL="342900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pl-PL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jakości ofert i firm szkoleniowych.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2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217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Operator podpisuje umowę wsparcia z Przedsiębiorcą, jednocześnie nadaje mu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wsparcia oraz rezerwuje dla Przedsiębiorcy określoną pulę środków na dofinansowanie usług rozwojowych w danym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czasie.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wpłaca wkład własny Operatorowi w terminie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od dnia zawarcia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umowy.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poszukuje i wybiera odpowiednie usługi rozwojowe w Bazie Usług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Rozwojowych.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52736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 - za pośrednictwem systemu informatycznego PSF  - składa do Operatora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Formularz Zamówienia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Bonów Rozwojowych.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Operator wydaje Przedsiębiorcy odpowiednią ilość bonów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rozwojowych.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KROK 8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Przedsiębiorca/jego pracownicy biorą udział w usłudze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rozwojowej.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80728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Przedsiębiorca/jego pracownicy wypełniają ankietę oceny usługi rozwojowej w Bazie Usług Rozwojowych.</a:t>
            </a:r>
          </a:p>
          <a:p>
            <a:endParaRPr lang="pl-P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KROK 10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Podmiot świadczący usługę rozwojową - za pośrednictwem systemu  informatycznego PSF - składa do Operatora 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Formularz Rozliczenia Usługi Rozwojowej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Operator rozlicza, a następnie opłaca fakturę/ rachunek za usługę rozwojową </a:t>
            </a:r>
          </a:p>
        </p:txBody>
      </p:sp>
    </p:spTree>
    <p:extLst>
      <p:ext uri="{BB962C8B-B14F-4D97-AF65-F5344CB8AC3E}">
        <p14:creationId xmlns:p14="http://schemas.microsoft.com/office/powerpoint/2010/main" val="37961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052736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PRZEDSIĘBIORCÓW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Regulamin Naboru i Uczestnictwa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Poradnik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SZKOLENIOWYCH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Poradnik dla Instytucji Szkoleniowej – użytkownika systemu informatycznego PSF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1" y="2132856"/>
            <a:ext cx="5233694" cy="2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5668211" y="1412776"/>
            <a:ext cx="0" cy="122413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80728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ul. Sulechowska 1, 65-022 Zielona Góra </a:t>
            </a: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e-mail: konsultant@region.zgora.pl </a:t>
            </a: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Infolinia –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68 329 78 54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9001" y="992449"/>
            <a:ext cx="799288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Biura Projektu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Oddziały OPZL :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Nowa Sól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Świebodzin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Żary – Żagań </a:t>
            </a: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Wschowa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www.lubuskiebony.pl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96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6223" y="980727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Joanna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zalpuk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Kierownik Projektu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6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684" y="958677"/>
            <a:ext cx="6145001" cy="4711171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956980" y="5574499"/>
            <a:ext cx="7146961" cy="8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0" rIns="92064" bIns="46032" numCol="1" anchor="t" anchorCtr="0" compatLnSpc="1">
            <a:prstTxWarp prst="textNoShape">
              <a:avLst/>
            </a:prstTxWarp>
          </a:bodyPr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Candara" panose="020E0502030303020204" pitchFamily="34" charset="0"/>
                <a:ea typeface="MS PGothic" pitchFamily="34" charset="-128"/>
                <a:cs typeface="MS PGothic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/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Podmiotowe Systemy Finansowania</a:t>
            </a:r>
          </a:p>
        </p:txBody>
      </p:sp>
      <p:sp>
        <p:nvSpPr>
          <p:cNvPr id="2" name="Prostokąt 1"/>
          <p:cNvSpPr/>
          <p:nvPr/>
        </p:nvSpPr>
        <p:spPr bwMode="auto">
          <a:xfrm>
            <a:off x="2050228" y="1695994"/>
            <a:ext cx="521650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1" name="Prostokąt 20"/>
          <p:cNvSpPr/>
          <p:nvPr/>
        </p:nvSpPr>
        <p:spPr bwMode="auto">
          <a:xfrm>
            <a:off x="3590639" y="2168167"/>
            <a:ext cx="392837" cy="304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2" name="Prostokąt 21"/>
          <p:cNvSpPr/>
          <p:nvPr/>
        </p:nvSpPr>
        <p:spPr bwMode="auto">
          <a:xfrm>
            <a:off x="5164628" y="1539808"/>
            <a:ext cx="637565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3" name="Prostokąt 22"/>
          <p:cNvSpPr/>
          <p:nvPr/>
        </p:nvSpPr>
        <p:spPr bwMode="auto">
          <a:xfrm>
            <a:off x="6052089" y="1941497"/>
            <a:ext cx="395439" cy="2195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4" name="Prostokąt 23"/>
          <p:cNvSpPr/>
          <p:nvPr/>
        </p:nvSpPr>
        <p:spPr bwMode="auto">
          <a:xfrm>
            <a:off x="5835857" y="3811969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60%</a:t>
            </a:r>
          </a:p>
        </p:txBody>
      </p:sp>
      <p:sp>
        <p:nvSpPr>
          <p:cNvPr id="25" name="Prostokąt 24"/>
          <p:cNvSpPr/>
          <p:nvPr/>
        </p:nvSpPr>
        <p:spPr bwMode="auto">
          <a:xfrm>
            <a:off x="5510400" y="4873171"/>
            <a:ext cx="435153" cy="152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6" name="Prostokąt 25"/>
          <p:cNvSpPr/>
          <p:nvPr/>
        </p:nvSpPr>
        <p:spPr bwMode="auto">
          <a:xfrm>
            <a:off x="4757196" y="4760514"/>
            <a:ext cx="407432" cy="2289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7" name="Prostokąt 26"/>
          <p:cNvSpPr/>
          <p:nvPr/>
        </p:nvSpPr>
        <p:spPr bwMode="auto">
          <a:xfrm>
            <a:off x="4794235" y="4051756"/>
            <a:ext cx="641270" cy="261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8" name="Prostokąt 27"/>
          <p:cNvSpPr/>
          <p:nvPr/>
        </p:nvSpPr>
        <p:spPr bwMode="auto">
          <a:xfrm>
            <a:off x="3824399" y="4671525"/>
            <a:ext cx="451287" cy="2034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29" name="Prostokąt 28"/>
          <p:cNvSpPr/>
          <p:nvPr/>
        </p:nvSpPr>
        <p:spPr bwMode="auto">
          <a:xfrm>
            <a:off x="2857689" y="2600542"/>
            <a:ext cx="500660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2423720" y="3950028"/>
            <a:ext cx="605875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sp>
        <p:nvSpPr>
          <p:cNvPr id="31" name="Prostokąt 30"/>
          <p:cNvSpPr/>
          <p:nvPr/>
        </p:nvSpPr>
        <p:spPr bwMode="auto">
          <a:xfrm>
            <a:off x="2003524" y="2887096"/>
            <a:ext cx="470083" cy="2502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60%</a:t>
            </a:r>
          </a:p>
        </p:txBody>
      </p:sp>
      <p:sp>
        <p:nvSpPr>
          <p:cNvPr id="32" name="Prostokąt 31"/>
          <p:cNvSpPr/>
          <p:nvPr/>
        </p:nvSpPr>
        <p:spPr bwMode="auto">
          <a:xfrm>
            <a:off x="3447360" y="4125932"/>
            <a:ext cx="586003" cy="2653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80%</a:t>
            </a:r>
          </a:p>
        </p:txBody>
      </p:sp>
      <p:sp>
        <p:nvSpPr>
          <p:cNvPr id="36" name="Prostokąt 35"/>
          <p:cNvSpPr/>
          <p:nvPr/>
        </p:nvSpPr>
        <p:spPr bwMode="auto">
          <a:xfrm>
            <a:off x="1997246" y="2138132"/>
            <a:ext cx="1023209" cy="2463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37" name="Prostokąt 36"/>
          <p:cNvSpPr/>
          <p:nvPr/>
        </p:nvSpPr>
        <p:spPr bwMode="auto">
          <a:xfrm>
            <a:off x="3610127" y="2606804"/>
            <a:ext cx="1023413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38" name="Prostokąt 37"/>
          <p:cNvSpPr/>
          <p:nvPr/>
        </p:nvSpPr>
        <p:spPr bwMode="auto">
          <a:xfrm>
            <a:off x="4646078" y="1689581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39" name="Prostokąt 38"/>
          <p:cNvSpPr/>
          <p:nvPr/>
        </p:nvSpPr>
        <p:spPr bwMode="auto">
          <a:xfrm>
            <a:off x="5709202" y="2138132"/>
            <a:ext cx="110253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0" name="Prostokąt 39"/>
          <p:cNvSpPr/>
          <p:nvPr/>
        </p:nvSpPr>
        <p:spPr bwMode="auto">
          <a:xfrm>
            <a:off x="5795718" y="4262815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>
                <a:latin typeface="Arial" charset="0"/>
                <a:ea typeface="ＭＳ Ｐゴシック" pitchFamily="-44" charset="-128"/>
              </a:rPr>
              <a:t>REFUNDACJA</a:t>
            </a:r>
            <a:endParaRPr lang="pl-PL" sz="800" b="1" dirty="0"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1" name="Prostokąt 40"/>
          <p:cNvSpPr/>
          <p:nvPr/>
        </p:nvSpPr>
        <p:spPr bwMode="auto">
          <a:xfrm>
            <a:off x="5426013" y="5063663"/>
            <a:ext cx="1203823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2" name="Prostokąt 41"/>
          <p:cNvSpPr/>
          <p:nvPr/>
        </p:nvSpPr>
        <p:spPr bwMode="auto">
          <a:xfrm>
            <a:off x="4633541" y="4945382"/>
            <a:ext cx="531087" cy="2081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800" b="1" dirty="0">
                <a:latin typeface="Arial" charset="0"/>
                <a:ea typeface="ＭＳ Ｐゴシック" pitchFamily="-44" charset="-128"/>
              </a:rPr>
              <a:t>BONY</a:t>
            </a:r>
          </a:p>
        </p:txBody>
      </p:sp>
      <p:sp>
        <p:nvSpPr>
          <p:cNvPr id="43" name="Prostokąt 42"/>
          <p:cNvSpPr/>
          <p:nvPr/>
        </p:nvSpPr>
        <p:spPr bwMode="auto">
          <a:xfrm>
            <a:off x="4794235" y="4391233"/>
            <a:ext cx="963022" cy="1952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4" name="Prostokąt 43"/>
          <p:cNvSpPr/>
          <p:nvPr/>
        </p:nvSpPr>
        <p:spPr bwMode="auto">
          <a:xfrm>
            <a:off x="3736783" y="4306583"/>
            <a:ext cx="1205879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SYSTEM </a:t>
            </a:r>
          </a:p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KONT PRZEPŁACONYCH</a:t>
            </a:r>
          </a:p>
        </p:txBody>
      </p:sp>
      <p:sp>
        <p:nvSpPr>
          <p:cNvPr id="45" name="Prostokąt 44"/>
          <p:cNvSpPr/>
          <p:nvPr/>
        </p:nvSpPr>
        <p:spPr bwMode="auto">
          <a:xfrm>
            <a:off x="2893424" y="2760674"/>
            <a:ext cx="1077041" cy="2515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6" name="Prostokąt 45"/>
          <p:cNvSpPr/>
          <p:nvPr/>
        </p:nvSpPr>
        <p:spPr bwMode="auto">
          <a:xfrm>
            <a:off x="2395327" y="3760592"/>
            <a:ext cx="963022" cy="2631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47" name="Prostokąt 46"/>
          <p:cNvSpPr/>
          <p:nvPr/>
        </p:nvSpPr>
        <p:spPr bwMode="auto">
          <a:xfrm>
            <a:off x="1997246" y="3456778"/>
            <a:ext cx="835531" cy="2054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BONY</a:t>
            </a:r>
          </a:p>
        </p:txBody>
      </p:sp>
      <p:sp>
        <p:nvSpPr>
          <p:cNvPr id="48" name="Prostokąt 47"/>
          <p:cNvSpPr/>
          <p:nvPr/>
        </p:nvSpPr>
        <p:spPr bwMode="auto">
          <a:xfrm>
            <a:off x="2868192" y="4488882"/>
            <a:ext cx="963022" cy="1826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REFUNDACJA</a:t>
            </a:r>
          </a:p>
        </p:txBody>
      </p:sp>
      <p:sp>
        <p:nvSpPr>
          <p:cNvPr id="50" name="Prostokąt 49"/>
          <p:cNvSpPr/>
          <p:nvPr/>
        </p:nvSpPr>
        <p:spPr bwMode="auto">
          <a:xfrm>
            <a:off x="4033364" y="3704118"/>
            <a:ext cx="963022" cy="1706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800" b="1" dirty="0">
                <a:latin typeface="Arial" charset="0"/>
                <a:ea typeface="ＭＳ Ｐゴシック" pitchFamily="-44" charset="-128"/>
              </a:rPr>
              <a:t>BONY</a:t>
            </a:r>
          </a:p>
        </p:txBody>
      </p:sp>
      <p:sp>
        <p:nvSpPr>
          <p:cNvPr id="51" name="Prostokąt 50"/>
          <p:cNvSpPr/>
          <p:nvPr/>
        </p:nvSpPr>
        <p:spPr bwMode="auto">
          <a:xfrm>
            <a:off x="1867085" y="1941497"/>
            <a:ext cx="754679" cy="30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400 000 zł</a:t>
            </a:r>
          </a:p>
        </p:txBody>
      </p:sp>
      <p:sp>
        <p:nvSpPr>
          <p:cNvPr id="52" name="Prostokąt 51"/>
          <p:cNvSpPr/>
          <p:nvPr/>
        </p:nvSpPr>
        <p:spPr bwMode="auto">
          <a:xfrm>
            <a:off x="3590639" y="2455274"/>
            <a:ext cx="759655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30 000 zł</a:t>
            </a:r>
          </a:p>
        </p:txBody>
      </p:sp>
      <p:sp>
        <p:nvSpPr>
          <p:cNvPr id="53" name="Prostokąt 52"/>
          <p:cNvSpPr/>
          <p:nvPr/>
        </p:nvSpPr>
        <p:spPr bwMode="auto">
          <a:xfrm>
            <a:off x="4822948" y="2028193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70 000 zł</a:t>
            </a:r>
          </a:p>
        </p:txBody>
      </p:sp>
      <p:sp>
        <p:nvSpPr>
          <p:cNvPr id="54" name="Prostokąt 53"/>
          <p:cNvSpPr/>
          <p:nvPr/>
        </p:nvSpPr>
        <p:spPr bwMode="auto">
          <a:xfrm>
            <a:off x="5895666" y="2384507"/>
            <a:ext cx="963022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50 000 zł</a:t>
            </a:r>
          </a:p>
        </p:txBody>
      </p:sp>
      <p:sp>
        <p:nvSpPr>
          <p:cNvPr id="55" name="Prostokąt 54"/>
          <p:cNvSpPr/>
          <p:nvPr/>
        </p:nvSpPr>
        <p:spPr bwMode="auto">
          <a:xfrm>
            <a:off x="5795352" y="4023759"/>
            <a:ext cx="963022" cy="2850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15 000 zł</a:t>
            </a:r>
          </a:p>
        </p:txBody>
      </p:sp>
      <p:sp>
        <p:nvSpPr>
          <p:cNvPr id="56" name="Prostokąt 55"/>
          <p:cNvSpPr/>
          <p:nvPr/>
        </p:nvSpPr>
        <p:spPr bwMode="auto">
          <a:xfrm>
            <a:off x="5570578" y="5238582"/>
            <a:ext cx="963022" cy="2095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30 000 zł</a:t>
            </a:r>
          </a:p>
        </p:txBody>
      </p:sp>
      <p:sp>
        <p:nvSpPr>
          <p:cNvPr id="57" name="Prostokąt 56"/>
          <p:cNvSpPr/>
          <p:nvPr/>
        </p:nvSpPr>
        <p:spPr bwMode="auto">
          <a:xfrm>
            <a:off x="4330105" y="5153571"/>
            <a:ext cx="963022" cy="1900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algn="ctr"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97 920 zł</a:t>
            </a:r>
          </a:p>
        </p:txBody>
      </p:sp>
      <p:sp>
        <p:nvSpPr>
          <p:cNvPr id="58" name="Prostokąt 57"/>
          <p:cNvSpPr/>
          <p:nvPr/>
        </p:nvSpPr>
        <p:spPr bwMode="auto">
          <a:xfrm>
            <a:off x="4779103" y="4206888"/>
            <a:ext cx="646910" cy="214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60 000 zł</a:t>
            </a:r>
          </a:p>
        </p:txBody>
      </p:sp>
      <p:sp>
        <p:nvSpPr>
          <p:cNvPr id="59" name="Prostokąt 58"/>
          <p:cNvSpPr/>
          <p:nvPr/>
        </p:nvSpPr>
        <p:spPr bwMode="auto">
          <a:xfrm>
            <a:off x="3590640" y="4848992"/>
            <a:ext cx="963022" cy="1770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100 000 zł</a:t>
            </a:r>
          </a:p>
        </p:txBody>
      </p:sp>
      <p:sp>
        <p:nvSpPr>
          <p:cNvPr id="60" name="Prostokąt 59"/>
          <p:cNvSpPr/>
          <p:nvPr/>
        </p:nvSpPr>
        <p:spPr bwMode="auto">
          <a:xfrm>
            <a:off x="2893424" y="3012202"/>
            <a:ext cx="1283271" cy="2135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100 000 zł</a:t>
            </a:r>
          </a:p>
        </p:txBody>
      </p:sp>
      <p:sp>
        <p:nvSpPr>
          <p:cNvPr id="61" name="Prostokąt 60"/>
          <p:cNvSpPr/>
          <p:nvPr/>
        </p:nvSpPr>
        <p:spPr bwMode="auto">
          <a:xfrm>
            <a:off x="2423720" y="4111284"/>
            <a:ext cx="818116" cy="2799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25 000 zł</a:t>
            </a:r>
          </a:p>
        </p:txBody>
      </p:sp>
      <p:sp>
        <p:nvSpPr>
          <p:cNvPr id="62" name="Prostokąt 61"/>
          <p:cNvSpPr/>
          <p:nvPr/>
        </p:nvSpPr>
        <p:spPr bwMode="auto">
          <a:xfrm>
            <a:off x="1997246" y="3137308"/>
            <a:ext cx="574632" cy="27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35 000 zł</a:t>
            </a:r>
          </a:p>
        </p:txBody>
      </p:sp>
      <p:sp>
        <p:nvSpPr>
          <p:cNvPr id="63" name="Prostokąt 62"/>
          <p:cNvSpPr/>
          <p:nvPr/>
        </p:nvSpPr>
        <p:spPr bwMode="auto">
          <a:xfrm>
            <a:off x="3020455" y="4334535"/>
            <a:ext cx="963022" cy="2060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42 000 zł</a:t>
            </a:r>
          </a:p>
        </p:txBody>
      </p:sp>
      <p:sp>
        <p:nvSpPr>
          <p:cNvPr id="64" name="Prostokąt 63"/>
          <p:cNvSpPr/>
          <p:nvPr/>
        </p:nvSpPr>
        <p:spPr bwMode="auto">
          <a:xfrm>
            <a:off x="4091815" y="3330734"/>
            <a:ext cx="480185" cy="170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50%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62" y="2615882"/>
            <a:ext cx="260320" cy="289583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8" y="3673694"/>
            <a:ext cx="260320" cy="289583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11" y="1651914"/>
            <a:ext cx="260320" cy="289583"/>
          </a:xfrm>
          <a:prstGeom prst="rect">
            <a:avLst/>
          </a:prstGeom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70" y="2145309"/>
            <a:ext cx="260320" cy="289583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65" y="4712232"/>
            <a:ext cx="260320" cy="289583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43" y="3615800"/>
            <a:ext cx="260320" cy="289583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51" y="4276616"/>
            <a:ext cx="260320" cy="289583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70" y="4704200"/>
            <a:ext cx="260320" cy="289583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4334534"/>
            <a:ext cx="260320" cy="289583"/>
          </a:xfrm>
          <a:prstGeom prst="rect">
            <a:avLst/>
          </a:prstGeom>
        </p:spPr>
      </p:pic>
      <p:pic>
        <p:nvPicPr>
          <p:cNvPr id="75" name="Obraz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86" y="3917305"/>
            <a:ext cx="260320" cy="289583"/>
          </a:xfrm>
          <a:prstGeom prst="rect">
            <a:avLst/>
          </a:prstGeom>
        </p:spPr>
      </p:pic>
      <p:pic>
        <p:nvPicPr>
          <p:cNvPr id="76" name="Obraz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37" y="2493304"/>
            <a:ext cx="260320" cy="289583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25" y="4023760"/>
            <a:ext cx="260320" cy="289583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5" y="1516749"/>
            <a:ext cx="260320" cy="289583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37" y="2581782"/>
            <a:ext cx="260320" cy="289583"/>
          </a:xfrm>
          <a:prstGeom prst="rect">
            <a:avLst/>
          </a:prstGeom>
        </p:spPr>
      </p:pic>
      <p:pic>
        <p:nvPicPr>
          <p:cNvPr id="84" name="Obraz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88" y="2418081"/>
            <a:ext cx="253309" cy="176956"/>
          </a:xfrm>
          <a:prstGeom prst="rect">
            <a:avLst/>
          </a:prstGeom>
        </p:spPr>
      </p:pic>
      <p:pic>
        <p:nvPicPr>
          <p:cNvPr id="85" name="Obraz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55" y="1985965"/>
            <a:ext cx="253309" cy="176956"/>
          </a:xfrm>
          <a:prstGeom prst="rect">
            <a:avLst/>
          </a:prstGeom>
        </p:spPr>
      </p:pic>
      <p:pic>
        <p:nvPicPr>
          <p:cNvPr id="86" name="Obraz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37" y="1407160"/>
            <a:ext cx="253309" cy="176956"/>
          </a:xfrm>
          <a:prstGeom prst="rect">
            <a:avLst/>
          </a:prstGeom>
        </p:spPr>
      </p:pic>
      <p:pic>
        <p:nvPicPr>
          <p:cNvPr id="87" name="Obraz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86" y="1710509"/>
            <a:ext cx="253309" cy="176956"/>
          </a:xfrm>
          <a:prstGeom prst="rect">
            <a:avLst/>
          </a:prstGeom>
        </p:spPr>
      </p:pic>
      <p:pic>
        <p:nvPicPr>
          <p:cNvPr id="88" name="Obraz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87" y="3615640"/>
            <a:ext cx="253309" cy="176956"/>
          </a:xfrm>
          <a:prstGeom prst="rect">
            <a:avLst/>
          </a:prstGeom>
        </p:spPr>
      </p:pic>
      <p:pic>
        <p:nvPicPr>
          <p:cNvPr id="89" name="Obraz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02" y="4672035"/>
            <a:ext cx="253309" cy="176956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27" y="4583557"/>
            <a:ext cx="253309" cy="176956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97" y="3874799"/>
            <a:ext cx="253309" cy="176956"/>
          </a:xfrm>
          <a:prstGeom prst="rect">
            <a:avLst/>
          </a:prstGeom>
        </p:spPr>
      </p:pic>
      <p:pic>
        <p:nvPicPr>
          <p:cNvPr id="92" name="Obraz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3137307"/>
            <a:ext cx="253309" cy="176956"/>
          </a:xfrm>
          <a:prstGeom prst="rect">
            <a:avLst/>
          </a:prstGeom>
        </p:spPr>
      </p:pic>
      <p:pic>
        <p:nvPicPr>
          <p:cNvPr id="93" name="Obraz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4" y="3874800"/>
            <a:ext cx="253309" cy="176956"/>
          </a:xfrm>
          <a:prstGeom prst="rect">
            <a:avLst/>
          </a:prstGeom>
        </p:spPr>
      </p:pic>
      <p:pic>
        <p:nvPicPr>
          <p:cNvPr id="94" name="Obraz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35" y="3573723"/>
            <a:ext cx="253309" cy="176956"/>
          </a:xfrm>
          <a:prstGeom prst="rect">
            <a:avLst/>
          </a:prstGeom>
        </p:spPr>
      </p:pic>
      <p:pic>
        <p:nvPicPr>
          <p:cNvPr id="95" name="Obraz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35" y="2694409"/>
            <a:ext cx="253309" cy="176956"/>
          </a:xfrm>
          <a:prstGeom prst="rect">
            <a:avLst/>
          </a:prstGeom>
        </p:spPr>
      </p:pic>
      <p:pic>
        <p:nvPicPr>
          <p:cNvPr id="96" name="Obraz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2" y="1591304"/>
            <a:ext cx="253309" cy="176956"/>
          </a:xfrm>
          <a:prstGeom prst="rect">
            <a:avLst/>
          </a:prstGeom>
        </p:spPr>
      </p:pic>
      <p:pic>
        <p:nvPicPr>
          <p:cNvPr id="97" name="Obraz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42" y="4082993"/>
            <a:ext cx="253309" cy="176956"/>
          </a:xfrm>
          <a:prstGeom prst="rect">
            <a:avLst/>
          </a:prstGeom>
        </p:spPr>
      </p:pic>
      <p:sp>
        <p:nvSpPr>
          <p:cNvPr id="80" name="Prostokąt 79"/>
          <p:cNvSpPr/>
          <p:nvPr/>
        </p:nvSpPr>
        <p:spPr bwMode="auto">
          <a:xfrm>
            <a:off x="3837992" y="3501209"/>
            <a:ext cx="963022" cy="202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031" tIns="46516" rIns="93031" bIns="46516" numCol="1" rtlCol="0" anchor="t" anchorCtr="0" compatLnSpc="1">
            <a:prstTxWarp prst="textNoShape">
              <a:avLst/>
            </a:prstTxWarp>
          </a:bodyPr>
          <a:lstStyle/>
          <a:p>
            <a:pPr defTabSz="9303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b="1" dirty="0">
                <a:latin typeface="Arial" charset="0"/>
                <a:ea typeface="ＭＳ Ｐゴシック" pitchFamily="-44" charset="-128"/>
              </a:rPr>
              <a:t>97 920 zł</a:t>
            </a:r>
          </a:p>
        </p:txBody>
      </p:sp>
    </p:spTree>
    <p:extLst>
      <p:ext uri="{BB962C8B-B14F-4D97-AF65-F5344CB8AC3E}">
        <p14:creationId xmlns:p14="http://schemas.microsoft.com/office/powerpoint/2010/main" val="34693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600201"/>
            <a:ext cx="3278293" cy="37565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1520" y="980728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Baza Usług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ogólnodostępny, bezpłatny portal,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zawierający ofertę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 rozwojowych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www.uslugirozwojowe.parp.gov.pl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2344088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weryfikacja podmiotów świadczących usługi rozwojowe,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system oceny usług rozwojowych,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giełda usług,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wsparcie dystrybucji środków publicznych.</a:t>
            </a:r>
          </a:p>
        </p:txBody>
      </p:sp>
    </p:spTree>
    <p:extLst>
      <p:ext uri="{BB962C8B-B14F-4D97-AF65-F5344CB8AC3E}">
        <p14:creationId xmlns:p14="http://schemas.microsoft.com/office/powerpoint/2010/main" val="9805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Projekt: „Lubuskie Bony Rozwojowe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zielonogórskim”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Zielonej Górze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Organizacja Pracodawców Ziemi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Lubuskiej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Tylda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Sp. z o.o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działania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6.5 Usługi Rozwojowe dla MMŚP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RPO- 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Lubuskie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76270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Projekt: </a:t>
            </a:r>
            <a:r>
              <a:rPr lang="pl-PL" sz="2400" b="1" dirty="0" smtClean="0"/>
              <a:t>„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Lubuskie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Bony szkoleniowe szansą dla przedsiębiorców i pracowników subregionu gorzowskiego”</a:t>
            </a:r>
          </a:p>
          <a:p>
            <a:pPr algn="ctr"/>
            <a:endParaRPr lang="pl-PL" sz="2800" b="1" dirty="0"/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Zachodnia Izba Przemysłowo – Handlowa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Gorzowie Wlkp. 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Profi Biznes Group Sylwia Karina Majewska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Tylda Sp. z o.o.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4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0" y="1135469"/>
            <a:ext cx="8206533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Podniesienie kompetencji i kwalifikacji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350 MMŚP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prowadzących działalność gospodarczą i mających swoją jednostkę organizacyjną (siedzibę/ oddział/ filię) na obszarze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subregionu zielonogórskiego oraz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1500 PRACOWNIKÓW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właściciele, osoby samozatrudnione, pracownicy zatrudnieni w oparciu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umowę o pracę/ umowę cywilnoprawną).</a:t>
            </a:r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="" xmlns:a16="http://schemas.microsoft.com/office/drawing/2014/main" id="{BC62A9C5-167E-4442-9612-602B3A55A8F4}"/>
              </a:ext>
            </a:extLst>
          </p:cNvPr>
          <p:cNvCxnSpPr>
            <a:cxnSpLocks/>
          </p:cNvCxnSpPr>
          <p:nvPr/>
        </p:nvCxnSpPr>
        <p:spPr>
          <a:xfrm>
            <a:off x="3635896" y="3582292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3D6EF288-960D-4824-8B59-DF66DD91F1BD}"/>
              </a:ext>
            </a:extLst>
          </p:cNvPr>
          <p:cNvCxnSpPr/>
          <p:nvPr/>
        </p:nvCxnSpPr>
        <p:spPr>
          <a:xfrm>
            <a:off x="4211960" y="3573016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="" xmlns:a16="http://schemas.microsoft.com/office/drawing/2014/main" id="{BDD380F1-7D65-4123-BA96-2CF37FF75151}"/>
              </a:ext>
            </a:extLst>
          </p:cNvPr>
          <p:cNvCxnSpPr/>
          <p:nvPr/>
        </p:nvCxnSpPr>
        <p:spPr>
          <a:xfrm>
            <a:off x="4788024" y="3582292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realizacji: subregion zielonogórski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2274838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m. Zielona Góra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zielonogórski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świebodziński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krośnieński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żagański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żarski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wschowski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nowosolski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46450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1" y="1135469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zakłada dofinansowanie i rozliczenie kosztów </a:t>
            </a:r>
            <a:r>
              <a:rPr lang="x-none" sz="2800"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x-none" sz="2800" smtClean="0">
                <a:latin typeface="Arial" panose="020B0604020202020204" pitchFamily="34" charset="0"/>
                <a:cs typeface="Arial" panose="020B0604020202020204" pitchFamily="34" charset="0"/>
              </a:rPr>
              <a:t>rozwojowych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szkoleniowym: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Szkolenia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Studia podyplomowe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Usługa o charakterze zawodowym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Egzamin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</a:t>
            </a:r>
            <a:r>
              <a:rPr lang="pl-PL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doradczym:</a:t>
            </a:r>
            <a:endParaRPr lang="pl-PL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Doradztwo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r>
              <a:rPr lang="pl-PL" dirty="0" smtClean="0"/>
              <a:t>Dostępne wyłącznie w BUR: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www.uslugirozwojowe.parp.gov.pl   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4" y="2780928"/>
            <a:ext cx="2307675" cy="20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720</Words>
  <Application>Microsoft Office PowerPoint</Application>
  <PresentationFormat>Pokaz na ekranie (4:3)</PresentationFormat>
  <Paragraphs>283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arr</cp:lastModifiedBy>
  <cp:revision>112</cp:revision>
  <cp:lastPrinted>2017-04-18T06:02:56Z</cp:lastPrinted>
  <dcterms:created xsi:type="dcterms:W3CDTF">2017-04-07T11:13:11Z</dcterms:created>
  <dcterms:modified xsi:type="dcterms:W3CDTF">2017-10-09T08:30:46Z</dcterms:modified>
</cp:coreProperties>
</file>