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7"/>
  </p:notesMasterIdLst>
  <p:handoutMasterIdLst>
    <p:handoutMasterId r:id="rId38"/>
  </p:handoutMasterIdLst>
  <p:sldIdLst>
    <p:sldId id="1463" r:id="rId3"/>
    <p:sldId id="1604" r:id="rId4"/>
    <p:sldId id="1605" r:id="rId5"/>
    <p:sldId id="1606" r:id="rId6"/>
    <p:sldId id="1607" r:id="rId7"/>
    <p:sldId id="1608" r:id="rId8"/>
    <p:sldId id="1639" r:id="rId9"/>
    <p:sldId id="1610" r:id="rId10"/>
    <p:sldId id="1611" r:id="rId11"/>
    <p:sldId id="1612" r:id="rId12"/>
    <p:sldId id="1613" r:id="rId13"/>
    <p:sldId id="1614" r:id="rId14"/>
    <p:sldId id="1615" r:id="rId15"/>
    <p:sldId id="1616" r:id="rId16"/>
    <p:sldId id="1617" r:id="rId17"/>
    <p:sldId id="1641" r:id="rId18"/>
    <p:sldId id="1618" r:id="rId19"/>
    <p:sldId id="1619" r:id="rId20"/>
    <p:sldId id="1620" r:id="rId21"/>
    <p:sldId id="1625" r:id="rId22"/>
    <p:sldId id="1626" r:id="rId23"/>
    <p:sldId id="1627" r:id="rId24"/>
    <p:sldId id="1628" r:id="rId25"/>
    <p:sldId id="1631" r:id="rId26"/>
    <p:sldId id="1640" r:id="rId27"/>
    <p:sldId id="1630" r:id="rId28"/>
    <p:sldId id="1632" r:id="rId29"/>
    <p:sldId id="1633" r:id="rId30"/>
    <p:sldId id="1634" r:id="rId31"/>
    <p:sldId id="1635" r:id="rId32"/>
    <p:sldId id="1636" r:id="rId33"/>
    <p:sldId id="1637" r:id="rId34"/>
    <p:sldId id="1638" r:id="rId35"/>
    <p:sldId id="1583" r:id="rId36"/>
  </p:sldIdLst>
  <p:sldSz cx="9906000" cy="6858000" type="A4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wa i Grzegorz Tomczak" initials="EiGT" lastIdx="2" clrIdx="0">
    <p:extLst>
      <p:ext uri="{19B8F6BF-5375-455C-9EA6-DF929625EA0E}">
        <p15:presenceInfo xmlns:p15="http://schemas.microsoft.com/office/powerpoint/2012/main" userId="af9a338cdd62978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A3"/>
    <a:srgbClr val="0033CC"/>
    <a:srgbClr val="FF0000"/>
    <a:srgbClr val="008000"/>
    <a:srgbClr val="000099"/>
    <a:srgbClr val="F8F8F8"/>
    <a:srgbClr val="7E2002"/>
    <a:srgbClr val="005426"/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5BE263C-DBD7-4A20-BB59-AAB30ACAA65A}"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Styl jasny 1 — Ak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 ciemny 1 — Ak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Styl pośredni 3 — Ak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Styl pośredni 1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89346" autoAdjust="0"/>
  </p:normalViewPr>
  <p:slideViewPr>
    <p:cSldViewPr showGuides="1">
      <p:cViewPr varScale="1">
        <p:scale>
          <a:sx n="78" d="100"/>
          <a:sy n="78" d="100"/>
        </p:scale>
        <p:origin x="1362" y="54"/>
      </p:cViewPr>
      <p:guideLst>
        <p:guide orient="horz" pos="1706"/>
        <p:guide pos="3120"/>
      </p:guideLst>
    </p:cSldViewPr>
  </p:slideViewPr>
  <p:outlineViewPr>
    <p:cViewPr>
      <p:scale>
        <a:sx n="33" d="100"/>
        <a:sy n="33" d="100"/>
      </p:scale>
      <p:origin x="29" y="1738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4" d="100"/>
          <a:sy n="114" d="100"/>
        </p:scale>
        <p:origin x="2160" y="102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numeru slajdu 10"/>
          <p:cNvSpPr>
            <a:spLocks noGrp="1"/>
          </p:cNvSpPr>
          <p:nvPr>
            <p:ph type="sldNum" sz="quarter" idx="3"/>
          </p:nvPr>
        </p:nvSpPr>
        <p:spPr>
          <a:xfrm>
            <a:off x="3777693" y="9428223"/>
            <a:ext cx="2890329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5AEF1-79CC-439D-B924-02BABF98C1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684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9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3B61D-30E4-4D09-A828-E4AB2519AB07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9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4FE29-769A-4DE0-9603-92A9D3E435A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67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E4FE29-769A-4DE0-9603-92A9D3E435A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72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4FE29-769A-4DE0-9603-92A9D3E435A1}" type="slidenum">
              <a:rPr lang="pl-PL" smtClean="0"/>
              <a:pPr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74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>
            <a:normAutofit/>
          </a:bodyPr>
          <a:lstStyle>
            <a:lvl1pPr algn="ctr">
              <a:defRPr sz="292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5607943"/>
      </p:ext>
    </p:extLst>
  </p:cSld>
  <p:clrMapOvr>
    <a:masterClrMapping/>
  </p:clrMapOvr>
  <p:transition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6647030"/>
      </p:ext>
    </p:extLst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9789092"/>
      </p:ext>
    </p:extLst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7891953"/>
      </p:ext>
    </p:extLst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868069"/>
      </p:ext>
    </p:extLst>
  </p:cSld>
  <p:clrMapOvr>
    <a:masterClrMapping/>
  </p:clrMapOvr>
  <p:transition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6912909"/>
      </p:ext>
    </p:extLst>
  </p:cSld>
  <p:clrMapOvr>
    <a:masterClrMapping/>
  </p:clrMapOvr>
  <p:transition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273751"/>
      </p:ext>
    </p:extLst>
  </p:cSld>
  <p:clrMapOvr>
    <a:masterClrMapping/>
  </p:clrMapOvr>
  <p:transition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3" y="273054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11326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976775"/>
      </p:ext>
    </p:extLst>
  </p:cSld>
  <p:clrMapOvr>
    <a:masterClrMapping/>
  </p:clrMapOvr>
  <p:transition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6929256"/>
      </p:ext>
    </p:extLst>
  </p:cSld>
  <p:clrMapOvr>
    <a:masterClrMapping/>
  </p:clrMapOvr>
  <p:transition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496342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934744" y="142852"/>
            <a:ext cx="781650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4750" y="1428737"/>
            <a:ext cx="9596505" cy="4286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r"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934744" y="142852"/>
            <a:ext cx="781650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4751" y="1428737"/>
            <a:ext cx="9596505" cy="4286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16E3-A5D3-42C7-824B-A16A7C07FD08}" type="datetimeFigureOut">
              <a:rPr lang="pl-PL" smtClean="0"/>
              <a:pPr/>
              <a:t>08.03.2024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AA26-4708-407E-A4E7-B18892E0C1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86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r"/>
  </p:transition>
  <p:txStyles>
    <p:titleStyle>
      <a:lvl1pPr algn="l" defTabSz="742950" rtl="0" eaLnBrk="1" latinLnBrk="0" hangingPunct="1">
        <a:spcBef>
          <a:spcPct val="0"/>
        </a:spcBef>
        <a:buNone/>
        <a:defRPr sz="19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42950" rtl="0" eaLnBrk="1" latinLnBrk="0" hangingPunct="1">
        <a:spcBef>
          <a:spcPct val="20000"/>
        </a:spcBef>
        <a:buFont typeface="Arial" pitchFamily="34" charset="0"/>
        <a:buNone/>
        <a:defRPr sz="1788" kern="12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defTabSz="742950" rtl="0" eaLnBrk="1" latinLnBrk="0" hangingPunct="1">
        <a:spcBef>
          <a:spcPct val="20000"/>
        </a:spcBef>
        <a:buFont typeface="Arial" pitchFamily="34" charset="0"/>
        <a:buChar char="–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kwalifikacje.gov.pl/" TargetMode="External"/><Relationship Id="rId2" Type="http://schemas.openxmlformats.org/officeDocument/2006/relationships/hyperlink" Target="zsu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oj-europass.org.pl/category/szkoleni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wo.vulcan.edu.pl/przegdok.asp?qdatprz=akt&amp;qplikid=4915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kwalifikacje.gov.pl/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wo.vulcan.edu.pl/przegdok.asp?qdatprz=akt&amp;qplikid=491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isap.sejm.gov.pl/isap.nsf/DocDetails.xsp?id=WDU2019000099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ke.poznan.pl/files/cms/41/rozporzadzenie_eksternistyczne_2019.pdf" TargetMode="External"/><Relationship Id="rId3" Type="http://schemas.openxmlformats.org/officeDocument/2006/relationships/hyperlink" Target="o%20systemie%20o&#347;wiaty.pdf" TargetMode="External"/><Relationship Id="rId7" Type="http://schemas.openxmlformats.org/officeDocument/2006/relationships/hyperlink" Target="https://isap.sejm.gov.pl/isap.nsf/DocDetails.xsp?id=WDU20230002175" TargetMode="External"/><Relationship Id="rId2" Type="http://schemas.openxmlformats.org/officeDocument/2006/relationships/hyperlink" Target="Prawo%20o&#347;wiatow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ap.sejm.gov.pl/isap.nsf/DocDetails.xsp?id=WDU20240000035" TargetMode="External"/><Relationship Id="rId5" Type="http://schemas.openxmlformats.org/officeDocument/2006/relationships/hyperlink" Target="https://isap.sejm.gov.pl/isap.nsf/DocDetails.xsp?id=WDU20190001707" TargetMode="External"/><Relationship Id="rId4" Type="http://schemas.openxmlformats.org/officeDocument/2006/relationships/hyperlink" Target="http://isap.sejm.gov.pl/isap.nsf/DocDetails.xsp?id=WDU20190000991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e.poznan.pl/cms,36,egzamin_zawodowy_formula_nbsp_2019_nbsp_.htm" TargetMode="External"/><Relationship Id="rId2" Type="http://schemas.openxmlformats.org/officeDocument/2006/relationships/hyperlink" Target="Informatory_Cz&#281;&#347;&#263;%20og&#243;lna__Formu&#322;a%20201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z&#281;&#347;&#263;%20szczeg&#243;&#322;owa_technik_uslug_kosmetycznych.pd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isap.sejm.gov.pl/isap.nsf/DocDetails.xsp?id=WDU20230002653" TargetMode="External"/><Relationship Id="rId2" Type="http://schemas.openxmlformats.org/officeDocument/2006/relationships/hyperlink" Target="&#346;wiadectwa%20i%20dyplomy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pracownik_przyszlosci_2019infuturesamsung.pdf" TargetMode="External"/><Relationship Id="rId2" Type="http://schemas.openxmlformats.org/officeDocument/2006/relationships/hyperlink" Target="PARP_Prognozowane-zmiany-na-rynku-pracy_przegld-scenariuszy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9682CD-37A9-42BB-B9AA-2A22F2661715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7" name="Prostokąt 6"/>
          <p:cNvSpPr/>
          <p:nvPr/>
        </p:nvSpPr>
        <p:spPr>
          <a:xfrm>
            <a:off x="39159" y="1297506"/>
            <a:ext cx="990600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3906" y="6381328"/>
            <a:ext cx="9596505" cy="4286280"/>
          </a:xfrm>
        </p:spPr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8" name="Prostokąt 7"/>
          <p:cNvSpPr/>
          <p:nvPr/>
        </p:nvSpPr>
        <p:spPr>
          <a:xfrm>
            <a:off x="632520" y="2662759"/>
            <a:ext cx="8660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00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 idealnego pracownika.</a:t>
            </a:r>
          </a:p>
          <a:p>
            <a:pPr algn="ctr"/>
            <a:r>
              <a:rPr lang="pl-PL" sz="3200" b="1" dirty="0" smtClean="0">
                <a:solidFill>
                  <a:srgbClr val="0000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kwalifikacji do zawodu</a:t>
            </a:r>
            <a:endParaRPr lang="pl-PL" sz="3200" b="1" dirty="0">
              <a:solidFill>
                <a:srgbClr val="0000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A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742056" y="4874396"/>
            <a:ext cx="8660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rgbClr val="7E20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marca 2024 r.</a:t>
            </a:r>
            <a:endParaRPr lang="pl-PL" b="1" dirty="0">
              <a:solidFill>
                <a:srgbClr val="7E200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b="1" i="0" u="none" strike="noStrike" kern="1200" cap="none" spc="0" normalizeH="0" baseline="0" noProof="0" dirty="0" smtClean="0">
              <a:ln>
                <a:noFill/>
              </a:ln>
              <a:solidFill>
                <a:srgbClr val="7E200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04070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0099"/>
                </a:solidFill>
              </a:rPr>
              <a:t>Rzemieślnicze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r>
              <a:rPr lang="pl-PL" b="1" dirty="0" smtClean="0">
                <a:solidFill>
                  <a:srgbClr val="000099"/>
                </a:solidFill>
              </a:rPr>
              <a:t>Kwalifikacje rzemieślnicze </a:t>
            </a:r>
            <a:r>
              <a:rPr lang="pl-PL" dirty="0" smtClean="0"/>
              <a:t>–</a:t>
            </a:r>
          </a:p>
          <a:p>
            <a:r>
              <a:rPr lang="pl-PL" dirty="0" smtClean="0"/>
              <a:t>kwalifikacje nadawane przez izby rzemieślnicze po przeprowadzeniu egzaminów w zawodach, o których mowa w art. 3 ust. 3a ustawy z dnia 22 marca 1989 r. o rzemiośle (Dz. U. z 2020 r. poz. 2159), dla których dokumentami potwierdzającymi nadanie kwalifikacji są dyplomy mistrza i świadectwa czeladnicze; </a:t>
            </a:r>
            <a:endParaRPr lang="pl-PL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0099"/>
                </a:solidFill>
              </a:rPr>
              <a:t>Sektorowe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r>
              <a:rPr lang="pl-PL" b="1" dirty="0" smtClean="0">
                <a:solidFill>
                  <a:srgbClr val="000099"/>
                </a:solidFill>
              </a:rPr>
              <a:t>Kwalifikacje sektorowe </a:t>
            </a:r>
            <a:r>
              <a:rPr lang="pl-PL" dirty="0" smtClean="0"/>
              <a:t>– </a:t>
            </a:r>
          </a:p>
          <a:p>
            <a:r>
              <a:rPr lang="pl-PL" dirty="0" smtClean="0"/>
              <a:t>kwalifikacje o charakterze zawodowym nieuregulowane odrębnymi przepisami, odpowiadające na </a:t>
            </a:r>
            <a:r>
              <a:rPr lang="pl-PL" dirty="0" smtClean="0">
                <a:solidFill>
                  <a:srgbClr val="FF3300"/>
                </a:solidFill>
              </a:rPr>
              <a:t>potrzeby danej branży lub sektora </a:t>
            </a:r>
            <a:r>
              <a:rPr lang="pl-PL" dirty="0" smtClean="0"/>
              <a:t>i uwzględniające ich specyfikę, nadawane przez podmioty prowadzące działalność statutową w obszarze danej branży lub sektora, którym zostało nadane uprawnienie do certyfikowania danej kwalifikacji sektorowej na podstawie art. 41 ust. 1, dla których dokumentem potwierdzającym nadanie kwalifikacji jest </a:t>
            </a:r>
            <a:r>
              <a:rPr lang="pl-PL" dirty="0" smtClean="0">
                <a:solidFill>
                  <a:srgbClr val="FF3300"/>
                </a:solidFill>
              </a:rPr>
              <a:t>certyfikat </a:t>
            </a:r>
            <a:r>
              <a:rPr lang="pl-PL" dirty="0" smtClean="0"/>
              <a:t>kwalifikacji sektorowej;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0099"/>
                </a:solidFill>
              </a:rPr>
              <a:t>Uregulowane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r>
              <a:rPr lang="pl-PL" b="1" dirty="0" smtClean="0">
                <a:solidFill>
                  <a:srgbClr val="000099"/>
                </a:solidFill>
              </a:rPr>
              <a:t>Kwalifikacje uregulowane </a:t>
            </a:r>
            <a:r>
              <a:rPr lang="pl-PL" dirty="0" smtClean="0"/>
              <a:t>– </a:t>
            </a:r>
          </a:p>
          <a:p>
            <a:r>
              <a:rPr lang="pl-PL" dirty="0" smtClean="0"/>
              <a:t>kwalifikacje ustanowione odrębnymi przepisami, których nadawanie odbywa się na zasadach określonych w tych przepisach, z wyłączeniem kwalifikacji nadawanych w systemie oświaty oraz systemie szkolnictwa wyższego i nauki;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0099"/>
                </a:solidFill>
              </a:rPr>
              <a:t>Włączone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r>
              <a:rPr lang="pl-PL" b="1" dirty="0" smtClean="0">
                <a:solidFill>
                  <a:srgbClr val="000099"/>
                </a:solidFill>
              </a:rPr>
              <a:t>Kwalifikacje włączone </a:t>
            </a:r>
          </a:p>
          <a:p>
            <a:r>
              <a:rPr lang="pl-PL" dirty="0" smtClean="0"/>
              <a:t>do Zintegrowanego Systemu Kwalifikacji – kwalifikacje pełne i cząstkowe, którym został przypisany poziom Polskiej Ramy Kwalifikacji i które zostały włączone do Zintegrowanego Systemu Kwalifikacji odpowiednio na podstawie art. 12, art. 13, art. 25, art. 37, art. 38 lub art. 40; 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b="1" dirty="0" smtClean="0">
                <a:solidFill>
                  <a:srgbClr val="0000A3"/>
                </a:solidFill>
              </a:rPr>
              <a:t>Polska Rama Kwalifikacji </a:t>
            </a:r>
            <a:r>
              <a:rPr lang="pl-PL" dirty="0" smtClean="0">
                <a:solidFill>
                  <a:srgbClr val="FF3300"/>
                </a:solidFill>
              </a:rPr>
              <a:t>– opis ośmiu wyodrębnionych w Polsce poziomów kwalifikacji odpowiadających odpowiednim poziomom europejskich ram kwalifikacji</a:t>
            </a:r>
            <a:r>
              <a:rPr lang="pl-PL" dirty="0" smtClean="0"/>
              <a:t>, o których mowa w załączniku II do zalecenia Rady z dnia 22 maja 2017 r. w sprawie europejskich ram kwalifikacji dla uczenia się przez całe życie i uchylającego zalecenie Parlamentu Europejskiego i Rady z dnia 23 kwietnia 2008 r. w sprawie ustanowienia europejskich ram kwalifikacji dla uczenia się przez całe życie (Dz. Urz. UE C 189 z 15.06.2017, str. 15), </a:t>
            </a:r>
            <a:r>
              <a:rPr lang="pl-PL" dirty="0" smtClean="0">
                <a:solidFill>
                  <a:srgbClr val="FF3300"/>
                </a:solidFill>
              </a:rPr>
              <a:t>sformułowany za pomocą ogólnych charakterystyk efektów uczenia się dla kwalifikacji na poszczególnych poziomach, ujętych w kategoriach wiedzy, umiejętności i kompetencji społecznych;</a:t>
            </a:r>
            <a:endParaRPr lang="pl-PL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ZSK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33CC"/>
                </a:solidFill>
              </a:rPr>
              <a:t>Zintegrowany System Kwalifikacji </a:t>
            </a:r>
            <a:r>
              <a:rPr lang="pl-PL" dirty="0" smtClean="0"/>
              <a:t>– wyodrębnioną część Krajowego Systemu Kwalifikacji, w której obowiązują określone w ustawie </a:t>
            </a:r>
            <a:r>
              <a:rPr lang="pl-PL" dirty="0" smtClean="0">
                <a:solidFill>
                  <a:srgbClr val="FF3300"/>
                </a:solidFill>
              </a:rPr>
              <a:t>standardy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3300"/>
                </a:solidFill>
              </a:rPr>
              <a:t>opisywania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3300"/>
                </a:solidFill>
              </a:rPr>
              <a:t>kwalifikacji</a:t>
            </a:r>
            <a:r>
              <a:rPr lang="pl-PL" dirty="0" smtClean="0"/>
              <a:t> oraz </a:t>
            </a:r>
            <a:r>
              <a:rPr lang="pl-PL" dirty="0" smtClean="0">
                <a:solidFill>
                  <a:srgbClr val="FF3300"/>
                </a:solidFill>
              </a:rPr>
              <a:t>przypisywania poziomu </a:t>
            </a:r>
            <a:r>
              <a:rPr lang="pl-PL" dirty="0" smtClean="0"/>
              <a:t>Polskiej Ramy Kwalifikacji do kwalifikacji, </a:t>
            </a:r>
            <a:r>
              <a:rPr lang="pl-PL" dirty="0" smtClean="0">
                <a:solidFill>
                  <a:srgbClr val="FF3300"/>
                </a:solidFill>
              </a:rPr>
              <a:t>zasady włączania kwalifikacji </a:t>
            </a:r>
            <a:r>
              <a:rPr lang="pl-PL" dirty="0" smtClean="0"/>
              <a:t>do Zintegrowanego Systemu Kwalifikacji </a:t>
            </a:r>
            <a:r>
              <a:rPr lang="pl-PL" dirty="0" smtClean="0">
                <a:solidFill>
                  <a:srgbClr val="FF3300"/>
                </a:solidFill>
              </a:rPr>
              <a:t>i ich ewidencjonowania </a:t>
            </a:r>
            <a:r>
              <a:rPr lang="pl-PL" dirty="0" smtClean="0"/>
              <a:t>w Zintegrowanym Rejestrze Kwalifikacji, a także </a:t>
            </a:r>
            <a:r>
              <a:rPr lang="pl-PL" dirty="0" smtClean="0">
                <a:solidFill>
                  <a:srgbClr val="FF3300"/>
                </a:solidFill>
              </a:rPr>
              <a:t>zasady i standardy certyfikowania kwalifikacji </a:t>
            </a:r>
            <a:r>
              <a:rPr lang="pl-PL" dirty="0" smtClean="0"/>
              <a:t>oraz zapewniania jakości nadawania kwalifikacji.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1568624" y="4509120"/>
            <a:ext cx="216024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pl-PL" dirty="0" smtClean="0">
                <a:solidFill>
                  <a:srgbClr val="FF3300"/>
                </a:solidFill>
              </a:rPr>
              <a:t>zasady i standardy certyfikowania K </a:t>
            </a:r>
            <a:endParaRPr lang="pl-PL" dirty="0"/>
          </a:p>
        </p:txBody>
      </p:sp>
      <p:sp>
        <p:nvSpPr>
          <p:cNvPr id="5" name="Elipsa 4"/>
          <p:cNvSpPr/>
          <p:nvPr/>
        </p:nvSpPr>
        <p:spPr>
          <a:xfrm>
            <a:off x="5169024" y="2852936"/>
            <a:ext cx="2160240" cy="914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3300"/>
                </a:solidFill>
              </a:rPr>
              <a:t>zasady włączania  K </a:t>
            </a:r>
            <a:r>
              <a:rPr lang="pl-PL" dirty="0" smtClean="0"/>
              <a:t>do ZSK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488504" y="2924944"/>
            <a:ext cx="216024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3300"/>
                </a:solidFill>
              </a:rPr>
              <a:t>standardy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3300"/>
                </a:solidFill>
              </a:rPr>
              <a:t>opisywania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3300"/>
                </a:solidFill>
              </a:rPr>
              <a:t> K</a:t>
            </a:r>
            <a:endParaRPr lang="pl-PL" dirty="0"/>
          </a:p>
        </p:txBody>
      </p:sp>
      <p:sp>
        <p:nvSpPr>
          <p:cNvPr id="7" name="Elipsa 6"/>
          <p:cNvSpPr/>
          <p:nvPr/>
        </p:nvSpPr>
        <p:spPr>
          <a:xfrm>
            <a:off x="2792760" y="2924944"/>
            <a:ext cx="2160240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pl-PL" dirty="0" smtClean="0">
                <a:solidFill>
                  <a:srgbClr val="FF3300"/>
                </a:solidFill>
              </a:rPr>
              <a:t>poziom PRK</a:t>
            </a:r>
            <a:r>
              <a:rPr lang="pl-PL" dirty="0" smtClean="0"/>
              <a:t> do K</a:t>
            </a:r>
            <a:endParaRPr lang="pl-PL" dirty="0"/>
          </a:p>
        </p:txBody>
      </p:sp>
      <p:sp>
        <p:nvSpPr>
          <p:cNvPr id="8" name="Elipsa 7"/>
          <p:cNvSpPr/>
          <p:nvPr/>
        </p:nvSpPr>
        <p:spPr>
          <a:xfrm>
            <a:off x="7617296" y="2852936"/>
            <a:ext cx="216024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3300"/>
                </a:solidFill>
              </a:rPr>
              <a:t>ewidencjono-wanie</a:t>
            </a:r>
            <a:r>
              <a:rPr lang="pl-PL" dirty="0" smtClean="0">
                <a:solidFill>
                  <a:srgbClr val="FF3300"/>
                </a:solidFill>
              </a:rPr>
              <a:t>  K</a:t>
            </a:r>
          </a:p>
          <a:p>
            <a:pPr algn="ctr"/>
            <a:r>
              <a:rPr lang="pl-PL" dirty="0" smtClean="0"/>
              <a:t>w ZRK</a:t>
            </a:r>
            <a:endParaRPr lang="pl-PL" dirty="0"/>
          </a:p>
        </p:txBody>
      </p:sp>
      <p:sp>
        <p:nvSpPr>
          <p:cNvPr id="9" name="Elipsa 8"/>
          <p:cNvSpPr/>
          <p:nvPr/>
        </p:nvSpPr>
        <p:spPr>
          <a:xfrm>
            <a:off x="6393160" y="4509120"/>
            <a:ext cx="2160240" cy="914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zapewnianie jakości nadawania K</a:t>
            </a:r>
            <a:endParaRPr lang="pl-PL" dirty="0"/>
          </a:p>
        </p:txBody>
      </p:sp>
      <p:sp>
        <p:nvSpPr>
          <p:cNvPr id="10" name="Elipsa 9"/>
          <p:cNvSpPr/>
          <p:nvPr/>
        </p:nvSpPr>
        <p:spPr>
          <a:xfrm>
            <a:off x="3512840" y="1484784"/>
            <a:ext cx="216024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ZSK</a:t>
            </a:r>
            <a:endParaRPr lang="pl-PL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2216696" y="2276872"/>
            <a:ext cx="151216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4088904" y="2420888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flipH="1">
            <a:off x="2648744" y="2348880"/>
            <a:ext cx="144016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953000" y="2420888"/>
            <a:ext cx="1872208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endCxn id="8" idx="1"/>
          </p:cNvCxnSpPr>
          <p:nvPr/>
        </p:nvCxnSpPr>
        <p:spPr>
          <a:xfrm>
            <a:off x="5529064" y="2276872"/>
            <a:ext cx="2404592" cy="709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>
            <a:off x="5241032" y="234888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ZSK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Art. 4. Zintegrowany System Kwalifikacji zapewnia: </a:t>
            </a:r>
          </a:p>
          <a:p>
            <a:pPr marL="457200" indent="-457200">
              <a:buAutoNum type="arabicParenR"/>
            </a:pPr>
            <a:r>
              <a:rPr lang="pl-PL" dirty="0" smtClean="0"/>
              <a:t>jakość nadawanych kwalifikacji; </a:t>
            </a:r>
          </a:p>
          <a:p>
            <a:pPr marL="457200" indent="-457200">
              <a:buAutoNum type="arabicParenR"/>
            </a:pPr>
            <a:r>
              <a:rPr lang="pl-PL" dirty="0" smtClean="0"/>
              <a:t>możliwość uznawania efektów uczenia się uzyskanych w edukacji </a:t>
            </a:r>
            <a:r>
              <a:rPr lang="pl-PL" dirty="0" err="1" smtClean="0"/>
              <a:t>pozaformalnej</a:t>
            </a:r>
            <a:r>
              <a:rPr lang="pl-PL" dirty="0" smtClean="0"/>
              <a:t> i poprzez uczenie się nieformalne; </a:t>
            </a:r>
          </a:p>
          <a:p>
            <a:pPr marL="457200" indent="-457200">
              <a:buAutoNum type="arabicParenR"/>
            </a:pPr>
            <a:r>
              <a:rPr lang="pl-PL" dirty="0" smtClean="0"/>
              <a:t>możliwość etapowego gromadzenia osiągnięć oraz uznawania osiągnięć; </a:t>
            </a:r>
          </a:p>
          <a:p>
            <a:pPr marL="457200" indent="-457200">
              <a:buAutoNum type="arabicParenR"/>
            </a:pPr>
            <a:r>
              <a:rPr lang="pl-PL" dirty="0" smtClean="0"/>
              <a:t>dostęp do informacji o kwalifikacjach możliwych do uzyskania na terytorium Rzeczypospolitej Polskiej;</a:t>
            </a:r>
          </a:p>
          <a:p>
            <a:pPr marL="457200" indent="-457200">
              <a:buAutoNum type="arabicParenR"/>
            </a:pPr>
            <a:r>
              <a:rPr lang="pl-PL" dirty="0" smtClean="0"/>
              <a:t>możliwość porównania kwalifikacji uzyskanych na terytorium Rzeczypospolitej Polskiej z kwalifikacjami nadawanymi w innych państwach członkowskich Unii Europejskiej.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Efekty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429263"/>
          </a:xfrm>
        </p:spPr>
        <p:txBody>
          <a:bodyPr>
            <a:normAutofit/>
          </a:bodyPr>
          <a:lstStyle/>
          <a:p>
            <a:r>
              <a:rPr lang="pl-PL" dirty="0" smtClean="0"/>
              <a:t>Ogólne charakterystyki efektów uczenia się dla kwalifikacji na poszczególnych poziomach Polskiej Ramy Kwalifikacji obejmują: 1) uniwersalne charakterystyki poziomów 1–8 pierwszego stopnia; 2) charakterystyki poziomów 1–8 drugiego stopnia stanowiące rozwinięcie uniwersalnych charakterystyk pierwszego stopnia, które obejmują: a) charakterystyki poziomów 1–4 drugiego stopnia typowe dla kwalifikacji o charakterze ogólnym uzyskiwanych w ramach edukacji formalnej, edukacji </a:t>
            </a:r>
            <a:r>
              <a:rPr lang="pl-PL" dirty="0" err="1" smtClean="0"/>
              <a:t>pozaformalnej</a:t>
            </a:r>
            <a:r>
              <a:rPr lang="pl-PL" dirty="0" smtClean="0"/>
              <a:t> oraz uczenia się nieformalnego, b) charakterystykę poziomu 5 drugiego stopnia typową dla kwalifikacji uzyskiwanych po uzyskaniu kwalifikacji pełnej na poziomie 4, c) charakterystyki poziomów 6–8 drugiego stopnia typowe dla kwalifikacji uzyskiwanych w ramach systemu szkolnictwa wyższego i nauki po uzyskaniu kwalifikacji pełnej na poziomie 4, d) charakterystyki poziomów 1–8 drugiego stopnia typowe dla kwalifikacji o charakterze zawodowym uzyskiwanych w ramach edukacji formalnej, edukacji </a:t>
            </a:r>
            <a:r>
              <a:rPr lang="pl-PL" dirty="0" err="1" smtClean="0"/>
              <a:t>pozaformalnej</a:t>
            </a:r>
            <a:r>
              <a:rPr lang="pl-PL" dirty="0" smtClean="0"/>
              <a:t> oraz nieformalnego uczenia się.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kwalifikacje PRK opisują profil idealnego pracownika?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hlinkClick r:id="rId2" action="ppaction://hlinkfile"/>
            </a:endParaRPr>
          </a:p>
          <a:p>
            <a:r>
              <a:rPr lang="pl-PL" dirty="0" smtClean="0">
                <a:hlinkClick r:id="rId2" action="ppaction://hlinkfile"/>
              </a:rPr>
              <a:t>ZINTEGROWANA STRATEGIA UMIEJĘTNOŚCI 2030</a:t>
            </a:r>
            <a:endParaRPr lang="pl-PL" dirty="0" smtClean="0"/>
          </a:p>
          <a:p>
            <a:r>
              <a:rPr lang="pl-PL" dirty="0" smtClean="0"/>
              <a:t>Wydawca: MINISTERSTWO EDUKACJI NARODOWEJ al. J. </a:t>
            </a:r>
            <a:r>
              <a:rPr lang="pl-PL" dirty="0" err="1" smtClean="0"/>
              <a:t>Ch</a:t>
            </a:r>
            <a:r>
              <a:rPr lang="pl-PL" dirty="0" smtClean="0"/>
              <a:t>. Szucha 25 00-918 Warszawa</a:t>
            </a:r>
          </a:p>
          <a:p>
            <a:endParaRPr lang="pl-PL" dirty="0" smtClean="0"/>
          </a:p>
          <a:p>
            <a:r>
              <a:rPr lang="pl-PL" dirty="0" smtClean="0"/>
              <a:t>PRK</a:t>
            </a:r>
          </a:p>
          <a:p>
            <a:r>
              <a:rPr lang="pl-PL" dirty="0" smtClean="0">
                <a:hlinkClick r:id="rId3"/>
              </a:rPr>
              <a:t>https://kwalifikacje.gov.pl/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r>
              <a:rPr lang="pl-PL" dirty="0" err="1" smtClean="0"/>
              <a:t>Europass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https://twoj-europass.org.pl/category/szkolenia/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Cechy idealnego pracownika</a:t>
            </a:r>
            <a:br>
              <a:rPr lang="pl-PL" dirty="0" smtClean="0"/>
            </a:br>
            <a:r>
              <a:rPr lang="pl-PL" dirty="0" smtClean="0"/>
              <a:t>JUŻ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96607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b="1" dirty="0" smtClean="0"/>
              <a:t>1. Kreatywność i inicjatywa</a:t>
            </a:r>
          </a:p>
          <a:p>
            <a:r>
              <a:rPr lang="pl-PL" b="1" dirty="0" smtClean="0"/>
              <a:t>2. Chęć ciągłego uczenia się i poszerzania wiedzy</a:t>
            </a:r>
          </a:p>
          <a:p>
            <a:r>
              <a:rPr lang="pl-PL" b="1" dirty="0" smtClean="0"/>
              <a:t>3. Odporność na stres i elastyczność</a:t>
            </a:r>
          </a:p>
          <a:p>
            <a:r>
              <a:rPr lang="pl-PL" b="1" dirty="0" smtClean="0"/>
              <a:t>4. Umiejętność rozwiązywania złożonych problemów</a:t>
            </a:r>
          </a:p>
          <a:p>
            <a:r>
              <a:rPr lang="pl-PL" b="1" dirty="0" smtClean="0"/>
              <a:t>5. Myślenie analityczne i innowacyjność</a:t>
            </a:r>
          </a:p>
          <a:p>
            <a:r>
              <a:rPr lang="pl-PL" b="1" dirty="0" smtClean="0"/>
              <a:t>6. Wykorzystanie, monitorowanie i kontrolowanie nowoczesnych technologii i urządzeń</a:t>
            </a:r>
          </a:p>
          <a:p>
            <a:r>
              <a:rPr lang="pl-PL" b="1" dirty="0" smtClean="0"/>
              <a:t>7. Zorientowanie na usługi</a:t>
            </a:r>
          </a:p>
          <a:p>
            <a:r>
              <a:rPr lang="pl-PL" b="1" dirty="0" smtClean="0"/>
              <a:t>8. Krytyczne myślenie</a:t>
            </a:r>
          </a:p>
          <a:p>
            <a:endParaRPr lang="pl-PL" i="1" dirty="0" smtClean="0"/>
          </a:p>
          <a:p>
            <a:r>
              <a:rPr lang="pl-PL" i="1" dirty="0" smtClean="0"/>
              <a:t>Źródło: </a:t>
            </a:r>
            <a:r>
              <a:rPr lang="pl-PL" b="1" i="1" dirty="0" smtClean="0"/>
              <a:t>raport </a:t>
            </a:r>
            <a:r>
              <a:rPr lang="pl-PL" b="1" i="1" dirty="0" err="1" smtClean="0"/>
              <a:t>World</a:t>
            </a:r>
            <a:r>
              <a:rPr lang="pl-PL" b="1" i="1" dirty="0" smtClean="0"/>
              <a:t> </a:t>
            </a:r>
            <a:r>
              <a:rPr lang="pl-PL" b="1" i="1" dirty="0" err="1" smtClean="0"/>
              <a:t>Economic</a:t>
            </a:r>
            <a:r>
              <a:rPr lang="pl-PL" b="1" i="1" dirty="0" smtClean="0"/>
              <a:t> Forum</a:t>
            </a:r>
            <a:endParaRPr lang="pl-PL" i="1" dirty="0" smtClean="0"/>
          </a:p>
          <a:p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i plan nauczania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sz="2400" b="1" dirty="0" smtClean="0"/>
              <a:t>ROZPORZĄDZENIE</a:t>
            </a:r>
            <a:br>
              <a:rPr lang="pl-PL" sz="2400" b="1" dirty="0" smtClean="0"/>
            </a:br>
            <a:r>
              <a:rPr lang="pl-PL" sz="2400" b="1" dirty="0" smtClean="0"/>
              <a:t>MINISTRA EDUKACJI NARODOWEJ</a:t>
            </a:r>
          </a:p>
          <a:p>
            <a:pPr algn="ctr"/>
            <a:r>
              <a:rPr lang="pl-PL" sz="2400" b="1" dirty="0" smtClean="0"/>
              <a:t>z dnia 15 lutego 2019 r.</a:t>
            </a:r>
          </a:p>
          <a:p>
            <a:pPr algn="ctr"/>
            <a:r>
              <a:rPr lang="pl-PL" sz="2400" b="1" dirty="0" smtClean="0"/>
              <a:t>w sprawie ogólnych celów i zadań kształcenia w zawodach szkolnictwa branżowego oraz klasyfikacji zawodów szkolnictwa branżowego</a:t>
            </a:r>
          </a:p>
          <a:p>
            <a:pPr algn="ctr"/>
            <a:r>
              <a:rPr lang="pl-PL" sz="2400" dirty="0" smtClean="0"/>
              <a:t>(Dz. U. poz. 316, z 2020 r. poz. 82 i 1459, z 2021 r. poz. 211 i 1036, z 2022 r. poz. 204, z 2023 r. poz. 183 oraz z 2024 r. poz. 24)</a:t>
            </a:r>
          </a:p>
          <a:p>
            <a:pPr algn="ctr"/>
            <a:r>
              <a:rPr lang="pl-PL" sz="2400" dirty="0" smtClean="0">
                <a:hlinkClick r:id="rId2"/>
              </a:rPr>
              <a:t>https://www.prawo.vulcan.edu.pl/przegdok.asp?qdatprz=akt&amp;qplikid=4915</a:t>
            </a:r>
            <a:r>
              <a:rPr lang="pl-PL" sz="2400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Kategorie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240623"/>
          </a:xfrm>
        </p:spPr>
        <p:txBody>
          <a:bodyPr/>
          <a:lstStyle/>
          <a:p>
            <a:pPr algn="ctr"/>
            <a:r>
              <a:rPr lang="pl-PL" dirty="0" smtClean="0"/>
              <a:t>ERK</a:t>
            </a:r>
          </a:p>
          <a:p>
            <a:pPr algn="ctr"/>
            <a:r>
              <a:rPr lang="pl-PL" dirty="0" smtClean="0"/>
              <a:t>PRK</a:t>
            </a:r>
          </a:p>
          <a:p>
            <a:pPr algn="ctr"/>
            <a:r>
              <a:rPr lang="pl-PL" dirty="0" smtClean="0"/>
              <a:t>ZSK</a:t>
            </a:r>
          </a:p>
          <a:p>
            <a:pPr algn="ctr"/>
            <a:r>
              <a:rPr lang="pl-PL" dirty="0" smtClean="0"/>
              <a:t>ZRK</a:t>
            </a:r>
          </a:p>
          <a:p>
            <a:pPr algn="ctr"/>
            <a:r>
              <a:rPr lang="pl-PL" dirty="0" smtClean="0">
                <a:hlinkClick r:id="rId2"/>
              </a:rPr>
              <a:t>Kategoria kwalifikacji</a:t>
            </a:r>
            <a:endParaRPr lang="pl-PL" dirty="0" smtClean="0"/>
          </a:p>
          <a:p>
            <a:pPr algn="ctr"/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0" y="4077072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wolnorynkowe</a:t>
            </a:r>
            <a:endParaRPr lang="pl-PL" sz="1400" dirty="0"/>
          </a:p>
        </p:txBody>
      </p:sp>
      <p:sp>
        <p:nvSpPr>
          <p:cNvPr id="5" name="Elipsa 4"/>
          <p:cNvSpPr/>
          <p:nvPr/>
        </p:nvSpPr>
        <p:spPr>
          <a:xfrm>
            <a:off x="5385048" y="5373216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po kształceniu ogólnym</a:t>
            </a:r>
            <a:endParaRPr lang="pl-PL" sz="1400" dirty="0"/>
          </a:p>
        </p:txBody>
      </p:sp>
      <p:sp>
        <p:nvSpPr>
          <p:cNvPr id="6" name="Elipsa 5"/>
          <p:cNvSpPr/>
          <p:nvPr/>
        </p:nvSpPr>
        <p:spPr>
          <a:xfrm>
            <a:off x="3008784" y="5373216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uregulowane</a:t>
            </a:r>
          </a:p>
        </p:txBody>
      </p:sp>
      <p:sp>
        <p:nvSpPr>
          <p:cNvPr id="7" name="Elipsa 6"/>
          <p:cNvSpPr/>
          <p:nvPr/>
        </p:nvSpPr>
        <p:spPr>
          <a:xfrm>
            <a:off x="776536" y="5445224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po studiach podyplomowych</a:t>
            </a:r>
          </a:p>
        </p:txBody>
      </p:sp>
      <p:sp>
        <p:nvSpPr>
          <p:cNvPr id="8" name="Elipsa 7"/>
          <p:cNvSpPr/>
          <p:nvPr/>
        </p:nvSpPr>
        <p:spPr>
          <a:xfrm>
            <a:off x="2000672" y="4077072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rzemieślnicze</a:t>
            </a:r>
            <a:endParaRPr lang="pl-PL" sz="1400" dirty="0"/>
          </a:p>
        </p:txBody>
      </p:sp>
      <p:sp>
        <p:nvSpPr>
          <p:cNvPr id="9" name="Elipsa 8"/>
          <p:cNvSpPr/>
          <p:nvPr/>
        </p:nvSpPr>
        <p:spPr>
          <a:xfrm>
            <a:off x="6105128" y="4005064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dyplomy ukończenia studiów </a:t>
            </a:r>
            <a:endParaRPr lang="pl-PL" sz="1400" dirty="0"/>
          </a:p>
        </p:txBody>
      </p:sp>
      <p:sp>
        <p:nvSpPr>
          <p:cNvPr id="10" name="Elipsa 9"/>
          <p:cNvSpPr/>
          <p:nvPr/>
        </p:nvSpPr>
        <p:spPr>
          <a:xfrm>
            <a:off x="4088904" y="4077072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rgbClr val="FF0000"/>
                </a:solidFill>
              </a:rPr>
              <a:t>ze szkolnictwa branżowego</a:t>
            </a:r>
            <a:endParaRPr lang="pl-PL" sz="1400" b="1" dirty="0">
              <a:solidFill>
                <a:srgbClr val="FF0000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8033792" y="3933056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ze szkolnictwa artystycznego</a:t>
            </a:r>
            <a:endParaRPr lang="pl-PL" sz="1400" dirty="0"/>
          </a:p>
        </p:txBody>
      </p:sp>
      <p:sp>
        <p:nvSpPr>
          <p:cNvPr id="12" name="Elipsa 11"/>
          <p:cNvSpPr/>
          <p:nvPr/>
        </p:nvSpPr>
        <p:spPr>
          <a:xfrm>
            <a:off x="7689304" y="5373216"/>
            <a:ext cx="1872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sektorowe</a:t>
            </a:r>
            <a:endParaRPr lang="pl-PL" sz="1400" dirty="0"/>
          </a:p>
        </p:txBody>
      </p:sp>
      <p:cxnSp>
        <p:nvCxnSpPr>
          <p:cNvPr id="14" name="Łącznik prosty ze strzałką 13"/>
          <p:cNvCxnSpPr/>
          <p:nvPr/>
        </p:nvCxnSpPr>
        <p:spPr>
          <a:xfrm>
            <a:off x="4953000" y="34290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3008784" y="3501008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 flipH="1">
            <a:off x="1496616" y="3429000"/>
            <a:ext cx="20882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5529064" y="3429000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6177136" y="3429000"/>
            <a:ext cx="216024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 flipH="1">
            <a:off x="3728864" y="3429000"/>
            <a:ext cx="576064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5385048" y="3429000"/>
            <a:ext cx="1152128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 flipH="1">
            <a:off x="2000672" y="3501008"/>
            <a:ext cx="216024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5457056" y="3429000"/>
            <a:ext cx="2736304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Szkolnictwo branżowe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512840" y="1484784"/>
            <a:ext cx="2448272" cy="8481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pl-PL" sz="1400" b="1" dirty="0" smtClean="0">
                <a:solidFill>
                  <a:srgbClr val="FF0000"/>
                </a:solidFill>
              </a:rPr>
              <a:t>Kategoria kwalifikacji ze szkolnictwa branżowego</a:t>
            </a:r>
            <a:endParaRPr lang="pl-PL" sz="1400" b="1" dirty="0">
              <a:solidFill>
                <a:srgbClr val="FF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28464" y="2852936"/>
            <a:ext cx="165618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branżowe szkoły I stopnia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200472" y="4149080"/>
            <a:ext cx="165618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technika</a:t>
            </a:r>
          </a:p>
        </p:txBody>
      </p:sp>
      <p:sp>
        <p:nvSpPr>
          <p:cNvPr id="7" name="Prostokąt 6"/>
          <p:cNvSpPr/>
          <p:nvPr/>
        </p:nvSpPr>
        <p:spPr>
          <a:xfrm>
            <a:off x="2288704" y="2852936"/>
            <a:ext cx="165618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szkoły policealne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4160912" y="3429000"/>
            <a:ext cx="165618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branżowe szkoły II stopnia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7689304" y="3284984"/>
            <a:ext cx="1656184" cy="936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kursy kwalifikacji zawodowych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2288704" y="4149080"/>
            <a:ext cx="165618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średnia +</a:t>
            </a:r>
          </a:p>
          <a:p>
            <a:pPr algn="ctr"/>
            <a:r>
              <a:rPr lang="pl-PL" dirty="0" smtClean="0"/>
              <a:t>KKZ</a:t>
            </a:r>
            <a:endParaRPr lang="pl-PL" dirty="0"/>
          </a:p>
        </p:txBody>
      </p:sp>
      <p:cxnSp>
        <p:nvCxnSpPr>
          <p:cNvPr id="12" name="Łącznik prosty ze strzałką 11"/>
          <p:cNvCxnSpPr>
            <a:stCxn id="4" idx="3"/>
          </p:cNvCxnSpPr>
          <p:nvPr/>
        </p:nvCxnSpPr>
        <p:spPr>
          <a:xfrm flipH="1">
            <a:off x="1640632" y="2208713"/>
            <a:ext cx="2230749" cy="572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3512840" y="2348880"/>
            <a:ext cx="108012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5313040" y="2348880"/>
            <a:ext cx="144016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 flipH="1">
            <a:off x="5025008" y="2348880"/>
            <a:ext cx="7200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>
            <a:off x="5889104" y="2132856"/>
            <a:ext cx="244827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ostokąt 29"/>
          <p:cNvSpPr/>
          <p:nvPr/>
        </p:nvSpPr>
        <p:spPr>
          <a:xfrm>
            <a:off x="2648744" y="5445224"/>
            <a:ext cx="1728192" cy="14127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kwalifikacje pełne</a:t>
            </a:r>
          </a:p>
          <a:p>
            <a:pPr algn="ctr"/>
            <a:r>
              <a:rPr lang="pl-PL" dirty="0" smtClean="0"/>
              <a:t>dyplom</a:t>
            </a:r>
          </a:p>
          <a:p>
            <a:pPr algn="ctr"/>
            <a:r>
              <a:rPr lang="pl-PL" dirty="0" smtClean="0"/>
              <a:t>niepełne  certyfikat</a:t>
            </a:r>
            <a:endParaRPr lang="pl-PL" dirty="0"/>
          </a:p>
        </p:txBody>
      </p:sp>
      <p:sp>
        <p:nvSpPr>
          <p:cNvPr id="31" name="Prostokąt 30"/>
          <p:cNvSpPr/>
          <p:nvPr/>
        </p:nvSpPr>
        <p:spPr>
          <a:xfrm>
            <a:off x="7833320" y="5445224"/>
            <a:ext cx="1728192" cy="11521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kwalifikacje cząstkowe</a:t>
            </a:r>
          </a:p>
          <a:p>
            <a:pPr algn="ctr"/>
            <a:r>
              <a:rPr lang="pl-PL" dirty="0" smtClean="0"/>
              <a:t>tylko CERTYFIKAT </a:t>
            </a:r>
            <a:endParaRPr lang="pl-PL" dirty="0"/>
          </a:p>
        </p:txBody>
      </p:sp>
      <p:cxnSp>
        <p:nvCxnSpPr>
          <p:cNvPr id="33" name="Łącznik prosty ze strzałką 32"/>
          <p:cNvCxnSpPr/>
          <p:nvPr/>
        </p:nvCxnSpPr>
        <p:spPr>
          <a:xfrm flipH="1" flipV="1">
            <a:off x="8697416" y="4293096"/>
            <a:ext cx="7200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H="1" flipV="1">
            <a:off x="3800872" y="5157192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/>
          <p:nvPr/>
        </p:nvCxnSpPr>
        <p:spPr>
          <a:xfrm flipH="1" flipV="1">
            <a:off x="1928664" y="5013176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/>
          <p:cNvCxnSpPr/>
          <p:nvPr/>
        </p:nvCxnSpPr>
        <p:spPr>
          <a:xfrm flipH="1" flipV="1">
            <a:off x="3944888" y="3861048"/>
            <a:ext cx="21602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/>
          <p:nvPr/>
        </p:nvCxnSpPr>
        <p:spPr>
          <a:xfrm flipV="1">
            <a:off x="4304928" y="4509120"/>
            <a:ext cx="57606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ze strzałką 57"/>
          <p:cNvCxnSpPr/>
          <p:nvPr/>
        </p:nvCxnSpPr>
        <p:spPr>
          <a:xfrm flipH="1" flipV="1">
            <a:off x="1784648" y="3861048"/>
            <a:ext cx="165618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rostokąt 63"/>
          <p:cNvSpPr/>
          <p:nvPr/>
        </p:nvSpPr>
        <p:spPr>
          <a:xfrm>
            <a:off x="5889104" y="4581128"/>
            <a:ext cx="1728192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egzaminy eksternistyczny</a:t>
            </a:r>
          </a:p>
          <a:p>
            <a:pPr algn="ctr"/>
            <a:r>
              <a:rPr lang="pl-PL" dirty="0" smtClean="0"/>
              <a:t>OKE</a:t>
            </a:r>
            <a:endParaRPr lang="pl-PL" dirty="0"/>
          </a:p>
        </p:txBody>
      </p:sp>
    </p:spTree>
  </p:cSld>
  <p:clrMapOvr>
    <a:masterClrMapping/>
  </p:clrMapOvr>
  <p:transition>
    <p:pull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Warunki uzyskania kwalifikacji pełnych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3296816" y="1412776"/>
            <a:ext cx="30963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KZ pełne, jeżeli: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54751" y="2924943"/>
            <a:ext cx="2854033" cy="1224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l-PL" sz="2000" dirty="0" smtClean="0"/>
              <a:t>przystąpił do egzaminu lub </a:t>
            </a:r>
            <a:r>
              <a:rPr lang="pl-PL" dirty="0" smtClean="0"/>
              <a:t>egzaminów i je  zdał  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512840" y="2708920"/>
            <a:ext cx="26642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 uzyskał pozytywne oceny z przedmiotów ogólnokształcących </a:t>
            </a:r>
            <a:endParaRPr lang="pl-PL" sz="2000" dirty="0"/>
          </a:p>
        </p:txBody>
      </p:sp>
      <p:sp>
        <p:nvSpPr>
          <p:cNvPr id="8" name="Prostokąt 7"/>
          <p:cNvSpPr/>
          <p:nvPr/>
        </p:nvSpPr>
        <p:spPr>
          <a:xfrm>
            <a:off x="6609184" y="2924944"/>
            <a:ext cx="309634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 uzyskał pozytywne oceny z teoretycznych przedmiotów zawodowych </a:t>
            </a:r>
            <a:endParaRPr lang="pl-PL" sz="2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008784" y="2996952"/>
            <a:ext cx="4972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dirty="0" smtClean="0"/>
              <a:t>+</a:t>
            </a:r>
            <a:endParaRPr lang="pl-PL" sz="4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105128" y="2996952"/>
            <a:ext cx="4972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dirty="0" smtClean="0"/>
              <a:t>+</a:t>
            </a:r>
            <a:endParaRPr lang="pl-PL" sz="4400" dirty="0"/>
          </a:p>
        </p:txBody>
      </p:sp>
      <p:sp>
        <p:nvSpPr>
          <p:cNvPr id="14" name="Prostokąt 13"/>
          <p:cNvSpPr/>
          <p:nvPr/>
        </p:nvSpPr>
        <p:spPr>
          <a:xfrm>
            <a:off x="3656856" y="4653136"/>
            <a:ext cx="26642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 kończy szkołę i uzyskuje DYPLOM</a:t>
            </a:r>
            <a:endParaRPr lang="pl-PL" sz="2000" dirty="0"/>
          </a:p>
        </p:txBody>
      </p:sp>
    </p:spTree>
  </p:cSld>
  <p:clrMapOvr>
    <a:masterClrMapping/>
  </p:clrMapOvr>
  <p:transition>
    <p:pull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Niezbędne regulacje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24062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000672" y="1628800"/>
            <a:ext cx="540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ogólne cele i zadania kształcenia w zawodach szkolnictwa branżowego oraz klasyfikacji zawodów szkolnictwa branżowego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000672" y="2996952"/>
            <a:ext cx="54006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podstawy programowe kształcenia w zawodach szkolnictwa branżowego oraz dodatkowych umiejętności zawodowych w zakresie wybranych zawodów szkolnictwa branżowego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2000672" y="4509120"/>
            <a:ext cx="54006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szczegółowe warunki i sposób przeprowadzania egzaminu zawodowego oraz egzaminu potwierdzającego kwalifikacje w zawodzie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2000672" y="5733256"/>
            <a:ext cx="54006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kształcenie ustawiczne w formach pozaszkolnych</a:t>
            </a:r>
          </a:p>
          <a:p>
            <a:pPr algn="ctr"/>
            <a:r>
              <a:rPr lang="pl-PL" b="1" dirty="0" smtClean="0"/>
              <a:t>i egzaminy eksternistyczne</a:t>
            </a:r>
          </a:p>
          <a:p>
            <a:pPr algn="ctr"/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i zadania oraz klasyfikacja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6496" y="1628800"/>
            <a:ext cx="8902711" cy="4286280"/>
          </a:xfrm>
        </p:spPr>
        <p:txBody>
          <a:bodyPr/>
          <a:lstStyle/>
          <a:p>
            <a:pPr algn="ctr"/>
            <a:r>
              <a:rPr lang="pl-PL" b="1" dirty="0" smtClean="0"/>
              <a:t>ROZPORZĄDZENIE</a:t>
            </a:r>
            <a:br>
              <a:rPr lang="pl-PL" b="1" dirty="0" smtClean="0"/>
            </a:br>
            <a:r>
              <a:rPr lang="pl-PL" b="1" dirty="0" smtClean="0"/>
              <a:t>MINISTRA EDUKACJI NARODOWEJ</a:t>
            </a:r>
          </a:p>
          <a:p>
            <a:pPr algn="ctr"/>
            <a:r>
              <a:rPr lang="pl-PL" b="1" dirty="0" smtClean="0"/>
              <a:t>z dnia 15 lutego 2019 r.</a:t>
            </a:r>
          </a:p>
          <a:p>
            <a:pPr algn="ctr"/>
            <a:r>
              <a:rPr lang="pl-PL" b="1" dirty="0" smtClean="0"/>
              <a:t>w sprawie ogólnych celów i zadań kształcenia w zawodach szkolnictwa branżowego oraz klasyfikacji zawodów szkolnictwa branżowego</a:t>
            </a:r>
          </a:p>
          <a:p>
            <a:pPr algn="ctr"/>
            <a:r>
              <a:rPr lang="pl-PL" dirty="0" smtClean="0"/>
              <a:t>(Dz. U. poz. 316, z 2020 r. poz. 82 i 1459, z 2021 r. poz. 211 i 1036, z 2022 r. poz. 204, z 2023 r. poz. 183 oraz z 2024 r. poz. 24)</a:t>
            </a:r>
          </a:p>
          <a:p>
            <a:pPr algn="ctr"/>
            <a:r>
              <a:rPr lang="pl-PL" dirty="0" smtClean="0">
                <a:hlinkClick r:id="rId2"/>
              </a:rPr>
              <a:t>https://www.prawo.vulcan.edu.pl/przegdok.asp?qdatprz=akt&amp;qplikid=4915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ransition>
    <p:pull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Podstawy programowe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sz="1800" b="1" dirty="0" smtClean="0"/>
              <a:t>ROZPORZĄDZENIE</a:t>
            </a:r>
            <a:br>
              <a:rPr lang="pl-PL" sz="1800" b="1" dirty="0" smtClean="0"/>
            </a:br>
            <a:r>
              <a:rPr lang="pl-PL" sz="1800" b="1" dirty="0" smtClean="0"/>
              <a:t>MINISTRA EDUKACJI NARODOWEJ</a:t>
            </a:r>
          </a:p>
          <a:p>
            <a:pPr algn="ctr"/>
            <a:r>
              <a:rPr lang="pl-PL" sz="1800" b="1" dirty="0" smtClean="0"/>
              <a:t>z dnia 16 maja 2019 r.</a:t>
            </a:r>
          </a:p>
          <a:p>
            <a:pPr algn="ctr"/>
            <a:r>
              <a:rPr lang="pl-PL" sz="1800" b="1" dirty="0" smtClean="0"/>
              <a:t>w sprawie podstaw programowych kształcenia w zawodach szkolnictwa branżowego oraz dodatkowych umiejętności zawodowych w zakresie wybranych zawodów szkolnictwa branżowego</a:t>
            </a:r>
          </a:p>
          <a:p>
            <a:pPr algn="ctr"/>
            <a:r>
              <a:rPr lang="pl-PL" sz="1800" dirty="0" smtClean="0"/>
              <a:t>(Dz. U. poz. 991, z 2020 r. poz. 635, z 2021 r. poz. 1087 i 1562, z 2022 r. poz. 1109 oraz z 2023 r. poz. 1119)</a:t>
            </a:r>
          </a:p>
          <a:p>
            <a:pPr algn="ctr"/>
            <a:r>
              <a:rPr lang="pl-PL" sz="1800" dirty="0" smtClean="0">
                <a:solidFill>
                  <a:srgbClr val="FF3300"/>
                </a:solidFill>
                <a:hlinkClick r:id="rId2"/>
              </a:rPr>
              <a:t>https://isap.sejm.gov.pl/isap.nsf/DocDetails.xsp?id=WDU20190000991</a:t>
            </a:r>
            <a:r>
              <a:rPr lang="pl-PL" sz="1800" dirty="0" smtClean="0">
                <a:solidFill>
                  <a:srgbClr val="FF3300"/>
                </a:solidFill>
              </a:rPr>
              <a:t> </a:t>
            </a:r>
          </a:p>
          <a:p>
            <a:pPr algn="ctr"/>
            <a:endParaRPr lang="pl-PL" sz="1800" dirty="0" smtClean="0"/>
          </a:p>
          <a:p>
            <a:endParaRPr lang="pl-PL" dirty="0"/>
          </a:p>
        </p:txBody>
      </p:sp>
    </p:spTree>
  </p:cSld>
  <p:clrMapOvr>
    <a:masterClrMapping/>
  </p:clrMapOvr>
  <p:transition>
    <p:pull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Formuła 2019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168615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Ustawa z dnia 14 grudnia 2016 r. - </a:t>
            </a:r>
            <a:r>
              <a:rPr lang="pl-PL" b="1" dirty="0" smtClean="0">
                <a:hlinkClick r:id="rId2" action="ppaction://hlinkfile"/>
              </a:rPr>
              <a:t>Prawo oświatowe</a:t>
            </a:r>
            <a:r>
              <a:rPr lang="pl-PL" dirty="0" smtClean="0"/>
              <a:t> (Dz. U. z 2023 r. poz. 900, z późn. zm.)</a:t>
            </a:r>
          </a:p>
          <a:p>
            <a:r>
              <a:rPr lang="pl-PL" dirty="0" smtClean="0"/>
              <a:t>Ustawa z dnia 7 września 1991 r. </a:t>
            </a:r>
            <a:r>
              <a:rPr lang="pl-PL" b="1" dirty="0" smtClean="0">
                <a:hlinkClick r:id="rId3" action="ppaction://hlinkfile"/>
              </a:rPr>
              <a:t>o systemie oświaty</a:t>
            </a:r>
            <a:r>
              <a:rPr lang="pl-PL" dirty="0" smtClean="0"/>
              <a:t> (Dz. U. z 2022 r. poz. 2230, z późn. zm.)</a:t>
            </a:r>
          </a:p>
          <a:p>
            <a:r>
              <a:rPr lang="pl-PL" dirty="0" smtClean="0"/>
              <a:t>Rozporządzenie MEN z dnia 16 maja </a:t>
            </a:r>
            <a:r>
              <a:rPr lang="pl-PL" b="1" dirty="0" smtClean="0">
                <a:solidFill>
                  <a:srgbClr val="FF3300"/>
                </a:solidFill>
              </a:rPr>
              <a:t>2019</a:t>
            </a:r>
            <a:r>
              <a:rPr lang="pl-PL" dirty="0" smtClean="0"/>
              <a:t> r. </a:t>
            </a:r>
            <a:r>
              <a:rPr lang="pl-PL" b="1" dirty="0" smtClean="0"/>
              <a:t>w sprawie podstaw programowych kształcenia w zawodach szkolnictwa branżowego oraz dodatkowych umiejętności zawodowych w zakresie wybranych zawodów szkolnictwa branżowego</a:t>
            </a:r>
            <a:r>
              <a:rPr lang="pl-PL" dirty="0" smtClean="0"/>
              <a:t> (</a:t>
            </a:r>
            <a:r>
              <a:rPr lang="pl-PL" dirty="0" smtClean="0">
                <a:hlinkClick r:id="rId4"/>
              </a:rPr>
              <a:t>Dz. U. z </a:t>
            </a:r>
            <a:r>
              <a:rPr lang="pl-PL" b="1" dirty="0" smtClean="0">
                <a:solidFill>
                  <a:srgbClr val="FF3300"/>
                </a:solidFill>
                <a:hlinkClick r:id="rId4"/>
              </a:rPr>
              <a:t>2019</a:t>
            </a:r>
            <a:r>
              <a:rPr lang="pl-PL" dirty="0" smtClean="0">
                <a:hlinkClick r:id="rId4"/>
              </a:rPr>
              <a:t> r. poz. 991</a:t>
            </a:r>
            <a:r>
              <a:rPr lang="pl-PL" dirty="0" smtClean="0"/>
              <a:t>, z późn. zm.)</a:t>
            </a:r>
          </a:p>
          <a:p>
            <a:r>
              <a:rPr lang="pl-PL" dirty="0" smtClean="0"/>
              <a:t>Rozporządzenie MEN z dnia 28 sierpnia </a:t>
            </a:r>
            <a:r>
              <a:rPr lang="pl-PL" b="1" dirty="0" smtClean="0">
                <a:solidFill>
                  <a:srgbClr val="FF3300"/>
                </a:solidFill>
              </a:rPr>
              <a:t>2019</a:t>
            </a:r>
            <a:r>
              <a:rPr lang="pl-PL" dirty="0" smtClean="0"/>
              <a:t> r. </a:t>
            </a:r>
            <a:r>
              <a:rPr lang="pl-PL" b="1" dirty="0" smtClean="0"/>
              <a:t>w sprawie szczegółowych warunków i sposobu przeprowadzania egzaminu zawodowego oraz egzaminu potwierdzającego kwalifikacje w zawodzie</a:t>
            </a:r>
            <a:r>
              <a:rPr lang="pl-PL" u="sng" dirty="0" smtClean="0">
                <a:hlinkClick r:id="rId5"/>
              </a:rPr>
              <a:t> (Dz. U. </a:t>
            </a:r>
            <a:r>
              <a:rPr lang="pl-PL" b="1" u="sng" dirty="0" smtClean="0">
                <a:hlinkClick r:id="rId5"/>
              </a:rPr>
              <a:t>2019</a:t>
            </a:r>
            <a:r>
              <a:rPr lang="pl-PL" u="sng" dirty="0" smtClean="0">
                <a:hlinkClick r:id="rId5"/>
              </a:rPr>
              <a:t> r. poz. 1707, z późn. zm.) </a:t>
            </a:r>
            <a:endParaRPr lang="pl-PL" dirty="0" smtClean="0"/>
          </a:p>
          <a:p>
            <a:r>
              <a:rPr lang="pl-PL" dirty="0" smtClean="0"/>
              <a:t>Rozporządzenie MEN z dnia 21 kwietnia 2009 r. </a:t>
            </a:r>
            <a:r>
              <a:rPr lang="pl-PL" b="1" dirty="0" smtClean="0"/>
              <a:t>w sprawie ramowego programu szkolenia kandydatów na egzaminatorów, sposobu prowadzenia ewidencji egzaminatorów oraz trybu wpisywania i skreślania egzaminatorów z ewidencji</a:t>
            </a:r>
            <a:r>
              <a:rPr lang="pl-PL" dirty="0" smtClean="0"/>
              <a:t> (</a:t>
            </a:r>
            <a:r>
              <a:rPr lang="pl-PL" dirty="0" smtClean="0">
                <a:hlinkClick r:id="rId6"/>
              </a:rPr>
              <a:t>Dz. U. z 2024 r. poz. 35</a:t>
            </a:r>
            <a:r>
              <a:rPr lang="pl-PL" dirty="0" smtClean="0"/>
              <a:t>)</a:t>
            </a:r>
          </a:p>
          <a:p>
            <a:r>
              <a:rPr lang="pl-PL" dirty="0" smtClean="0"/>
              <a:t>Rozporządzenie MEiN z dnia 6 października 2023 r.  </a:t>
            </a:r>
            <a:r>
              <a:rPr lang="pl-PL" b="1" dirty="0" smtClean="0"/>
              <a:t>w sprawie kształcenia ustawicznego w formach pozaszkolnych  </a:t>
            </a:r>
            <a:r>
              <a:rPr lang="pl-PL" dirty="0" smtClean="0"/>
              <a:t>(</a:t>
            </a:r>
            <a:r>
              <a:rPr lang="pl-PL" dirty="0" smtClean="0">
                <a:hlinkClick r:id="rId7"/>
              </a:rPr>
              <a:t>Dz. U. z 2023 r. poz. 2175</a:t>
            </a:r>
            <a:r>
              <a:rPr lang="pl-PL" dirty="0" smtClean="0"/>
              <a:t>) </a:t>
            </a:r>
          </a:p>
          <a:p>
            <a:r>
              <a:rPr lang="pl-PL" dirty="0" smtClean="0"/>
              <a:t>Rozporządzenie MEN z dnia 30 sierpnia 2019 r. </a:t>
            </a:r>
            <a:r>
              <a:rPr lang="pl-PL" b="1" dirty="0" smtClean="0"/>
              <a:t>w sprawie egzaminów eksternistycznych</a:t>
            </a:r>
            <a:r>
              <a:rPr lang="pl-PL" dirty="0" smtClean="0"/>
              <a:t> (</a:t>
            </a:r>
            <a:r>
              <a:rPr lang="pl-PL" dirty="0" smtClean="0">
                <a:hlinkClick r:id="rId8"/>
              </a:rPr>
              <a:t>Dz. U. z 2019 r. poz. 1717</a:t>
            </a:r>
            <a:r>
              <a:rPr lang="pl-PL" dirty="0" smtClean="0"/>
              <a:t>)</a:t>
            </a:r>
          </a:p>
          <a:p>
            <a:endParaRPr lang="pl-PL" dirty="0"/>
          </a:p>
        </p:txBody>
      </p:sp>
    </p:spTree>
  </p:cSld>
  <p:clrMapOvr>
    <a:masterClrMapping/>
  </p:clrMapOvr>
  <p:transition>
    <p:pull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CKZ i OKE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dirty="0" smtClean="0"/>
              <a:t>Informatory</a:t>
            </a:r>
          </a:p>
          <a:p>
            <a:endParaRPr lang="pl-PL" dirty="0" smtClean="0">
              <a:hlinkClick r:id="rId2" action="ppaction://hlinkfile"/>
            </a:endParaRPr>
          </a:p>
          <a:p>
            <a:r>
              <a:rPr lang="pl-PL" dirty="0" smtClean="0">
                <a:hlinkClick r:id="rId3"/>
              </a:rPr>
              <a:t>Wszystko o egzaminach </a:t>
            </a:r>
            <a:endParaRPr lang="pl-PL" dirty="0" smtClean="0">
              <a:hlinkClick r:id="rId2" action="ppaction://hlinkfile"/>
            </a:endParaRPr>
          </a:p>
          <a:p>
            <a:r>
              <a:rPr lang="pl-PL" dirty="0" smtClean="0">
                <a:hlinkClick r:id="rId2" action="ppaction://hlinkfile"/>
              </a:rPr>
              <a:t>Część ogólna</a:t>
            </a:r>
            <a:endParaRPr lang="pl-PL" dirty="0" smtClean="0"/>
          </a:p>
          <a:p>
            <a:r>
              <a:rPr lang="pl-PL" dirty="0" smtClean="0"/>
              <a:t>Część szczegółowa – </a:t>
            </a:r>
            <a:r>
              <a:rPr lang="pl-PL" dirty="0" smtClean="0">
                <a:hlinkClick r:id="rId4" action="ppaction://hlinkfile"/>
              </a:rPr>
              <a:t>technik usług kosmetycznych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pull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Dowód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42926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pl-PL" b="1" dirty="0" smtClean="0"/>
              <a:t>ROZPORZĄDZENIE MINISTRA EDUKACJI I NAUKI </a:t>
            </a:r>
          </a:p>
          <a:p>
            <a:pPr algn="ctr"/>
            <a:r>
              <a:rPr lang="pl-PL" dirty="0" smtClean="0"/>
              <a:t>z dnia 7 czerwca 2023 r.</a:t>
            </a:r>
          </a:p>
          <a:p>
            <a:pPr algn="ctr"/>
            <a:r>
              <a:rPr lang="pl-PL" b="1" dirty="0" smtClean="0"/>
              <a:t>w sprawie świadectw, dyplomów państwowych i innych druków</a:t>
            </a:r>
            <a:endParaRPr lang="pl-PL" b="1" dirty="0" smtClean="0">
              <a:hlinkClick r:id="rId2" action="ppaction://hlinkfile"/>
            </a:endParaRPr>
          </a:p>
          <a:p>
            <a:pPr algn="ctr"/>
            <a:r>
              <a:rPr lang="pl-PL" dirty="0" smtClean="0">
                <a:hlinkClick r:id="rId2" action="ppaction://hlinkfile"/>
              </a:rPr>
              <a:t>(Dz. U. z 2023 r. poz. 1120, zm. </a:t>
            </a:r>
            <a:r>
              <a:rPr lang="pl-PL" u="sng" dirty="0" smtClean="0">
                <a:hlinkClick r:id="rId3"/>
              </a:rPr>
              <a:t>poz. 2653</a:t>
            </a:r>
            <a:r>
              <a:rPr lang="pl-PL" dirty="0" smtClean="0">
                <a:hlinkClick r:id="rId2" action="ppaction://hlinkfile"/>
              </a:rPr>
              <a:t>)</a:t>
            </a:r>
            <a:endParaRPr lang="pl-PL" dirty="0" smtClean="0"/>
          </a:p>
          <a:p>
            <a:pPr algn="ctr"/>
            <a:endParaRPr lang="pl-PL" dirty="0" smtClean="0"/>
          </a:p>
          <a:p>
            <a:r>
              <a:rPr lang="pl-PL" dirty="0" smtClean="0"/>
              <a:t>Strona 256  certyfikat </a:t>
            </a:r>
            <a:r>
              <a:rPr lang="pl-PL" dirty="0" err="1" smtClean="0"/>
              <a:t>kz</a:t>
            </a:r>
            <a:endParaRPr lang="pl-PL" dirty="0" smtClean="0"/>
          </a:p>
          <a:p>
            <a:r>
              <a:rPr lang="pl-PL" dirty="0" smtClean="0"/>
              <a:t>Strona 267 dyplom potwierdzający </a:t>
            </a:r>
            <a:r>
              <a:rPr lang="pl-PL" dirty="0" err="1" smtClean="0"/>
              <a:t>kz</a:t>
            </a:r>
            <a:endParaRPr lang="pl-PL" dirty="0" smtClean="0"/>
          </a:p>
          <a:p>
            <a:r>
              <a:rPr lang="pl-PL" dirty="0" smtClean="0"/>
              <a:t>Strona 269  suplement do dyplomu z</a:t>
            </a:r>
          </a:p>
          <a:p>
            <a:r>
              <a:rPr lang="pl-PL" dirty="0" smtClean="0"/>
              <a:t>Strona 272  świadectwo potwierdzające </a:t>
            </a:r>
            <a:r>
              <a:rPr lang="pl-PL" dirty="0" err="1" smtClean="0"/>
              <a:t>kz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>
                <a:solidFill>
                  <a:srgbClr val="FF3300"/>
                </a:solidFill>
              </a:rPr>
              <a:t>PRK 5</a:t>
            </a:r>
          </a:p>
          <a:p>
            <a:r>
              <a:rPr lang="pl-PL" dirty="0" smtClean="0"/>
              <a:t>Kwalifikacja cząstkowa na poziomie</a:t>
            </a:r>
          </a:p>
          <a:p>
            <a:r>
              <a:rPr lang="pl-PL" dirty="0" smtClean="0"/>
              <a:t>piątym Polskiej Ramy Kwalifikacji</a:t>
            </a:r>
          </a:p>
          <a:p>
            <a:r>
              <a:rPr lang="pl-PL" dirty="0" smtClean="0"/>
              <a:t>i europejskich ram kwalifikacji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FF3300"/>
                </a:solidFill>
              </a:rPr>
              <a:t>Podstawą zdania egzaminu jest otrzymanie</a:t>
            </a:r>
            <a:r>
              <a:rPr lang="pl-PL" dirty="0" smtClean="0"/>
              <a:t>:</a:t>
            </a:r>
          </a:p>
          <a:p>
            <a:r>
              <a:rPr lang="pl-PL" dirty="0" smtClean="0"/>
              <a:t>1) z części pisemnej – co najmniej 50% punktów możliwych do uzyskania;</a:t>
            </a:r>
          </a:p>
          <a:p>
            <a:r>
              <a:rPr lang="pl-PL" dirty="0" smtClean="0"/>
              <a:t>2) z części praktycznej – co najmniej 75% punktów możliwych do uzyskania.</a:t>
            </a:r>
          </a:p>
          <a:p>
            <a:r>
              <a:rPr lang="pl-PL" dirty="0" err="1" smtClean="0"/>
              <a:t>OKE-II</a:t>
            </a:r>
            <a:r>
              <a:rPr lang="pl-PL" dirty="0" smtClean="0"/>
              <a:t>/80/3</a:t>
            </a:r>
            <a:endParaRPr lang="pl-PL" dirty="0"/>
          </a:p>
        </p:txBody>
      </p:sp>
    </p:spTree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JUŻ JUTRO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429263"/>
          </a:xfrm>
        </p:spPr>
        <p:txBody>
          <a:bodyPr>
            <a:normAutofit/>
          </a:bodyPr>
          <a:lstStyle/>
          <a:p>
            <a:r>
              <a:rPr lang="pl-PL" sz="1800" dirty="0" smtClean="0">
                <a:hlinkClick r:id="rId2" action="ppaction://hlinkfile"/>
              </a:rPr>
              <a:t>Raport opracowany </a:t>
            </a:r>
            <a:r>
              <a:rPr lang="pl-PL" sz="1800" dirty="0" err="1" smtClean="0">
                <a:hlinkClick r:id="rId2" action="ppaction://hlinkfile"/>
              </a:rPr>
              <a:t>PARP_Prognozowane-zmiany-na-rynku-pracy_przegld-scenariuszy.pdf</a:t>
            </a:r>
            <a:r>
              <a:rPr lang="pl-PL" sz="1800" dirty="0" smtClean="0">
                <a:hlinkClick r:id="rId2" action="ppaction://hlinkfile"/>
              </a:rPr>
              <a:t> przez Instytut Analiz Rynku Pracy, w oparciu o przegląd literatury przedmiotu, na zlecenie Polskiej Agencji Rozwoju Przedsiębiorczości. Warszawa, maj 2022</a:t>
            </a:r>
            <a:endParaRPr lang="pl-PL" sz="1800" dirty="0" smtClean="0"/>
          </a:p>
          <a:p>
            <a:r>
              <a:rPr lang="pl-PL" sz="1800" dirty="0" smtClean="0">
                <a:hlinkClick r:id="rId3" action="ppaction://hlinkfile"/>
              </a:rPr>
              <a:t>Samsung (2019), Pracownik przyszłości https://images.samsung.com/is/content/samsung/assets/pl/campaign/brand/pracownik -</a:t>
            </a:r>
            <a:r>
              <a:rPr lang="pl-PL" sz="1800" dirty="0" err="1" smtClean="0">
                <a:hlinkClick r:id="rId3" action="ppaction://hlinkfile"/>
              </a:rPr>
              <a:t>przyszlosci</a:t>
            </a:r>
            <a:r>
              <a:rPr lang="pl-PL" sz="1800" dirty="0" smtClean="0">
                <a:hlinkClick r:id="rId3" action="ppaction://hlinkfile"/>
              </a:rPr>
              <a:t>/pracownik_przyszlosci_2019infuturesamsung.pdf,</a:t>
            </a:r>
            <a:endParaRPr lang="pl-PL" sz="1800" dirty="0" smtClean="0"/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chemeClr val="bg2">
                    <a:lumMod val="25000"/>
                  </a:schemeClr>
                </a:solidFill>
              </a:rPr>
              <a:t>wprowadzić w życie system </a:t>
            </a:r>
            <a:r>
              <a:rPr lang="pl-PL" b="1" i="1" dirty="0" err="1" smtClean="0">
                <a:solidFill>
                  <a:schemeClr val="bg2">
                    <a:lumMod val="25000"/>
                  </a:schemeClr>
                </a:solidFill>
              </a:rPr>
              <a:t>lifelong</a:t>
            </a:r>
            <a:r>
              <a:rPr lang="pl-PL" b="1" i="1" dirty="0" smtClean="0">
                <a:solidFill>
                  <a:schemeClr val="bg2">
                    <a:lumMod val="25000"/>
                  </a:schemeClr>
                </a:solidFill>
              </a:rPr>
              <a:t> learning </a:t>
            </a:r>
            <a:r>
              <a:rPr lang="pl-PL" i="1" dirty="0" smtClean="0">
                <a:solidFill>
                  <a:schemeClr val="bg2">
                    <a:lumMod val="25000"/>
                  </a:schemeClr>
                </a:solidFill>
              </a:rPr>
              <a:t>(wciąż doskonalić, szlifować swoje umiejętności i uczyć się nowych rzeczy, korzystać z dostępności kursów online, otwartych kursów uniwersyteckich)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rgbClr val="0033CC"/>
                </a:solidFill>
              </a:rPr>
              <a:t>lepiej poznać samego siebie</a:t>
            </a:r>
            <a:r>
              <a:rPr lang="pl-PL" i="1" dirty="0" smtClean="0">
                <a:solidFill>
                  <a:srgbClr val="0033CC"/>
                </a:solidFill>
              </a:rPr>
              <a:t>, określić, w czym jestem dobry, co wychodzi mi najlepiej, rozwijać swoje cechy, predyspozycje i umiejętności, co pozwoli (jak w biznesie)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rgbClr val="008000"/>
                </a:solidFill>
              </a:rPr>
              <a:t>zwiększać swoją osobistą przewagę umiejętności cyfrowe czy z obszaru STEM </a:t>
            </a:r>
            <a:r>
              <a:rPr lang="pl-PL" i="1" dirty="0" smtClean="0">
                <a:solidFill>
                  <a:srgbClr val="008000"/>
                </a:solidFill>
              </a:rPr>
              <a:t>są istotne, ale powinny być rozwijane na równi z kompetencjami miękkimi: kreatywnością, krytycznym myśleniem, zdolnością empatii 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rgbClr val="FF0000"/>
                </a:solidFill>
              </a:rPr>
              <a:t>być elastycznym, otwartym i nie bać się zmian</a:t>
            </a:r>
            <a:endParaRPr lang="pl-PL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Profil idealnego pracownika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4952591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sz="3600" dirty="0" smtClean="0">
                <a:solidFill>
                  <a:srgbClr val="FF0000"/>
                </a:solidFill>
              </a:rPr>
              <a:t>Nie ma ideałów.</a:t>
            </a:r>
          </a:p>
          <a:p>
            <a:r>
              <a:rPr lang="pl-PL" sz="3600" dirty="0" smtClean="0"/>
              <a:t>Nieliczni zdają z wynikiem maksymalnym.</a:t>
            </a:r>
          </a:p>
          <a:p>
            <a:r>
              <a:rPr lang="pl-PL" sz="3600" dirty="0" smtClean="0"/>
              <a:t>Z tych nielicznych tylko nieliczni chcą pracować jako idealni pracownicy.</a:t>
            </a:r>
          </a:p>
          <a:p>
            <a:r>
              <a:rPr lang="pl-PL" sz="3600" dirty="0" smtClean="0"/>
              <a:t>Z tych nielicznych z nielicznych, nieliczni trafią na idealnych pracodawców.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pull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Istota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chemeClr val="bg2">
                    <a:lumMod val="25000"/>
                  </a:schemeClr>
                </a:solidFill>
              </a:rPr>
              <a:t>wprowadzić w życie system </a:t>
            </a:r>
            <a:r>
              <a:rPr lang="pl-PL" b="1" i="1" dirty="0" err="1" smtClean="0">
                <a:solidFill>
                  <a:schemeClr val="bg2">
                    <a:lumMod val="25000"/>
                  </a:schemeClr>
                </a:solidFill>
              </a:rPr>
              <a:t>lifelong</a:t>
            </a:r>
            <a:r>
              <a:rPr lang="pl-PL" b="1" i="1" dirty="0" smtClean="0">
                <a:solidFill>
                  <a:schemeClr val="bg2">
                    <a:lumMod val="25000"/>
                  </a:schemeClr>
                </a:solidFill>
              </a:rPr>
              <a:t> learning </a:t>
            </a:r>
            <a:r>
              <a:rPr lang="pl-PL" i="1" dirty="0" smtClean="0">
                <a:solidFill>
                  <a:schemeClr val="bg2">
                    <a:lumMod val="25000"/>
                  </a:schemeClr>
                </a:solidFill>
              </a:rPr>
              <a:t>(wciąż doskonalić, szlifować swoje umiejętności i uczyć się nowych rzeczy, korzystać z dostępności kursów online, otwartych kursów uniwersyteckich);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rgbClr val="0033CC"/>
                </a:solidFill>
              </a:rPr>
              <a:t>lepiej poznać samego siebie</a:t>
            </a:r>
            <a:r>
              <a:rPr lang="pl-PL" i="1" dirty="0" smtClean="0">
                <a:solidFill>
                  <a:srgbClr val="0033CC"/>
                </a:solidFill>
              </a:rPr>
              <a:t>, określić, w czym jestem dobry, co wychodzi mi najlepiej, rozwijać swoje cechy, predyspozycje i umiejętności, co pozwoli (jak w biznesie);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rgbClr val="008000"/>
                </a:solidFill>
              </a:rPr>
              <a:t>zwiększać swoją osobistą przewagę umiejętności cyfrowe czy z obszaru STEM </a:t>
            </a:r>
            <a:r>
              <a:rPr lang="pl-PL" i="1" dirty="0" smtClean="0">
                <a:solidFill>
                  <a:srgbClr val="008000"/>
                </a:solidFill>
              </a:rPr>
              <a:t>są istotne, ale powinny być rozwijane na równi z kompetencjami miękkimi: kreatywnością, krytycznym myśleniem, zdolnością empatii;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i="1" dirty="0" smtClean="0">
                <a:solidFill>
                  <a:srgbClr val="FF0000"/>
                </a:solidFill>
              </a:rPr>
              <a:t>być elastycznym, otwartym i nie bać się zmian.</a:t>
            </a:r>
          </a:p>
        </p:txBody>
      </p:sp>
    </p:spTree>
  </p:cSld>
  <p:clrMapOvr>
    <a:masterClrMapping/>
  </p:clrMapOvr>
  <p:transition>
    <p:pull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96607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Łatwiej zdobędziesz nową formalną kwalifikację.</a:t>
            </a:r>
          </a:p>
          <a:p>
            <a:r>
              <a:rPr lang="pl-PL" sz="3600" b="1" dirty="0" smtClean="0">
                <a:solidFill>
                  <a:srgbClr val="00B050"/>
                </a:solidFill>
              </a:rPr>
              <a:t>Szybciej znajdziesz idealnego pracodawcę </a:t>
            </a:r>
            <a:br>
              <a:rPr lang="pl-PL" sz="3600" b="1" dirty="0" smtClean="0">
                <a:solidFill>
                  <a:srgbClr val="00B050"/>
                </a:solidFill>
              </a:rPr>
            </a:br>
            <a:r>
              <a:rPr lang="pl-PL" sz="3600" b="1" dirty="0" smtClean="0">
                <a:solidFill>
                  <a:srgbClr val="00B050"/>
                </a:solidFill>
              </a:rPr>
              <a:t>i zespół.</a:t>
            </a:r>
          </a:p>
          <a:p>
            <a:r>
              <a:rPr lang="pl-PL" sz="3600" b="1" dirty="0" smtClean="0">
                <a:solidFill>
                  <a:srgbClr val="7030A0"/>
                </a:solidFill>
              </a:rPr>
              <a:t>Będziesz miał większą szansę na bycie idealnym pracownikiem.</a:t>
            </a:r>
          </a:p>
        </p:txBody>
      </p:sp>
    </p:spTree>
  </p:cSld>
  <p:clrMapOvr>
    <a:masterClrMapping/>
  </p:clrMapOvr>
  <p:transition>
    <p:pull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Kodeks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8464" y="1700809"/>
            <a:ext cx="9596505" cy="4896544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W rozdziale trzecim działu trzeciego </a:t>
            </a:r>
            <a:r>
              <a:rPr lang="pl-PL" b="1" dirty="0" smtClean="0">
                <a:solidFill>
                  <a:srgbClr val="0000A3"/>
                </a:solidFill>
              </a:rPr>
              <a:t>Kodeksu pracy </a:t>
            </a:r>
            <a:r>
              <a:rPr lang="pl-PL" dirty="0" smtClean="0">
                <a:solidFill>
                  <a:srgbClr val="FF0000"/>
                </a:solidFill>
              </a:rPr>
              <a:t>brakuje wyraźnie zdefiniowania pojęcia „kwalifikacje zawodowe”</a:t>
            </a:r>
            <a:r>
              <a:rPr lang="pl-PL" dirty="0" smtClean="0"/>
              <a:t>.</a:t>
            </a:r>
          </a:p>
          <a:p>
            <a:pPr algn="just"/>
            <a:endParaRPr lang="pl-PL" dirty="0" smtClean="0">
              <a:solidFill>
                <a:srgbClr val="FF0000"/>
              </a:solidFill>
            </a:endParaRPr>
          </a:p>
          <a:p>
            <a:pPr algn="just"/>
            <a:r>
              <a:rPr lang="pl-PL" dirty="0" smtClean="0">
                <a:solidFill>
                  <a:srgbClr val="FF0000"/>
                </a:solidFill>
              </a:rPr>
              <a:t>Prawidłowe pojmowanie kwalifikacji zawodowych pracownika nie może polegać na formalnej ocenie zdobytych przez pracownika umiejętności</a:t>
            </a:r>
            <a:r>
              <a:rPr lang="pl-PL" dirty="0" smtClean="0"/>
              <a:t>, musi odpowiadać rzeczywistym umiejętnościom pracownika.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Ocena poprawności pojęcia kwalifikacje pracownika nie może zatem być dokonywana w oderwaniu od stosownych informacji uzyskanych przez pracodawcę od samego pracownika. </a:t>
            </a:r>
            <a:r>
              <a:rPr lang="pl-PL" b="1" dirty="0" smtClean="0">
                <a:solidFill>
                  <a:srgbClr val="0033CC"/>
                </a:solidFill>
              </a:rPr>
              <a:t>Odpowiednie kwalifikacje </a:t>
            </a:r>
            <a:r>
              <a:rPr lang="pl-PL" dirty="0" smtClean="0">
                <a:solidFill>
                  <a:srgbClr val="FF0000"/>
                </a:solidFill>
              </a:rPr>
              <a:t>to takie, co do których pracodawca ma przekonanie, że pracownik posiada wystarczające umiejętności do wykonania określonej pracy.</a:t>
            </a:r>
            <a:r>
              <a:rPr lang="pl-PL" dirty="0" smtClean="0"/>
              <a:t> </a:t>
            </a:r>
          </a:p>
        </p:txBody>
      </p:sp>
    </p:spTree>
  </p:cSld>
  <p:clrMapOvr>
    <a:masterClrMapping/>
  </p:clrMapOvr>
  <p:transition>
    <p:pull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682CD-37A9-42BB-B9AA-2A22F2661715}" type="slidenum">
              <a:rPr lang="pl-PL" smtClean="0"/>
              <a:pPr>
                <a:defRPr/>
              </a:pPr>
              <a:t>34</a:t>
            </a:fld>
            <a:endParaRPr lang="pl-PL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pl-PL" sz="1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7" name="Prostokąt 6"/>
          <p:cNvSpPr/>
          <p:nvPr/>
        </p:nvSpPr>
        <p:spPr>
          <a:xfrm>
            <a:off x="39159" y="1297506"/>
            <a:ext cx="990600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742950" lvl="1" indent="-28575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3906" y="6381328"/>
            <a:ext cx="9596505" cy="4286280"/>
          </a:xfrm>
        </p:spPr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8" name="Prostokąt 7"/>
          <p:cNvSpPr/>
          <p:nvPr/>
        </p:nvSpPr>
        <p:spPr>
          <a:xfrm>
            <a:off x="848544" y="3284984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00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DZIĘKUJĘ</a:t>
            </a:r>
          </a:p>
        </p:txBody>
      </p:sp>
    </p:spTree>
    <p:extLst>
      <p:ext uri="{BB962C8B-B14F-4D97-AF65-F5344CB8AC3E}">
        <p14:creationId xmlns:p14="http://schemas.microsoft.com/office/powerpoint/2010/main" val="3762558348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6000" dirty="0" smtClean="0"/>
              <a:t>4.0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4952591"/>
          </a:xfrm>
        </p:spPr>
        <p:txBody>
          <a:bodyPr>
            <a:normAutofit fontScale="77500" lnSpcReduction="20000"/>
          </a:bodyPr>
          <a:lstStyle/>
          <a:p>
            <a:pPr algn="just"/>
            <a:endParaRPr lang="pl-PL" sz="2800" dirty="0" smtClean="0"/>
          </a:p>
          <a:p>
            <a:pPr algn="just"/>
            <a:r>
              <a:rPr lang="pl-PL" sz="2800" dirty="0" smtClean="0"/>
              <a:t>Rozpoczynająca się właśnie czwarta rewolucja przemysłowa, związana z dynamicznym rozwojem nowych technologii, będzie miała jeszcze większy wpływ na rynek pracy niż </a:t>
            </a:r>
          </a:p>
          <a:p>
            <a:pPr algn="just"/>
            <a:r>
              <a:rPr lang="pl-PL" sz="2800" dirty="0" smtClean="0"/>
              <a:t>pierwsza (</a:t>
            </a:r>
            <a:r>
              <a:rPr lang="pl-PL" sz="2800" dirty="0" smtClean="0">
                <a:solidFill>
                  <a:srgbClr val="FF0000"/>
                </a:solidFill>
              </a:rPr>
              <a:t>era pary</a:t>
            </a:r>
            <a:r>
              <a:rPr lang="pl-PL" sz="2800" dirty="0" smtClean="0"/>
              <a:t>), </a:t>
            </a:r>
          </a:p>
          <a:p>
            <a:pPr algn="just"/>
            <a:r>
              <a:rPr lang="pl-PL" sz="2800" dirty="0" smtClean="0"/>
              <a:t>druga (</a:t>
            </a:r>
            <a:r>
              <a:rPr lang="pl-PL" sz="2800" dirty="0" smtClean="0">
                <a:solidFill>
                  <a:srgbClr val="0033CC"/>
                </a:solidFill>
              </a:rPr>
              <a:t>era energii elektrycznej</a:t>
            </a:r>
            <a:r>
              <a:rPr lang="pl-PL" sz="2800" dirty="0" smtClean="0"/>
              <a:t>), </a:t>
            </a:r>
          </a:p>
          <a:p>
            <a:pPr algn="just"/>
            <a:r>
              <a:rPr lang="pl-PL" sz="2800" dirty="0" smtClean="0"/>
              <a:t>czy trzecia (</a:t>
            </a:r>
            <a:r>
              <a:rPr lang="pl-PL" sz="2800" dirty="0" smtClean="0">
                <a:solidFill>
                  <a:schemeClr val="bg2">
                    <a:lumMod val="25000"/>
                  </a:schemeClr>
                </a:solidFill>
              </a:rPr>
              <a:t>era cyfryzacji</a:t>
            </a:r>
            <a:r>
              <a:rPr lang="pl-PL" sz="2800" dirty="0" smtClean="0"/>
              <a:t>).</a:t>
            </a:r>
          </a:p>
          <a:p>
            <a:endParaRPr lang="pl-PL" sz="2800" b="1" dirty="0" smtClean="0">
              <a:solidFill>
                <a:srgbClr val="00B050"/>
              </a:solidFill>
            </a:endParaRPr>
          </a:p>
          <a:p>
            <a:r>
              <a:rPr lang="pl-PL" sz="2800" b="1" dirty="0" smtClean="0">
                <a:solidFill>
                  <a:srgbClr val="00B050"/>
                </a:solidFill>
              </a:rPr>
              <a:t>Czwarta era fuzji rzeczywistości fizycznej i wirtualnej </a:t>
            </a:r>
          </a:p>
          <a:p>
            <a:endParaRPr lang="pl-PL" sz="2800" dirty="0" smtClean="0"/>
          </a:p>
          <a:p>
            <a:r>
              <a:rPr lang="pl-PL" sz="2800" dirty="0" smtClean="0"/>
              <a:t>(inteligentne fabryki z </a:t>
            </a:r>
            <a:r>
              <a:rPr lang="pl-PL" sz="2800" dirty="0" err="1" smtClean="0"/>
              <a:t>cyberfizycznymi</a:t>
            </a:r>
            <a:r>
              <a:rPr lang="pl-PL" sz="2800" dirty="0" smtClean="0"/>
              <a:t> systemami produkcji w otoczeniu:</a:t>
            </a:r>
          </a:p>
          <a:p>
            <a:r>
              <a:rPr lang="pl-PL" sz="2800" dirty="0" smtClean="0"/>
              <a:t>ludzi - pracowników i kontrahentów</a:t>
            </a:r>
          </a:p>
          <a:p>
            <a:r>
              <a:rPr lang="pl-PL" sz="2800" dirty="0" smtClean="0"/>
              <a:t>internetu rzeczy</a:t>
            </a:r>
          </a:p>
          <a:p>
            <a:r>
              <a:rPr lang="pl-PL" sz="2800" dirty="0" smtClean="0"/>
              <a:t>internetu usług</a:t>
            </a:r>
          </a:p>
          <a:p>
            <a:r>
              <a:rPr lang="pl-PL" sz="2800" dirty="0" smtClean="0"/>
              <a:t>internetu danych</a:t>
            </a:r>
          </a:p>
          <a:p>
            <a:pPr algn="just"/>
            <a:endParaRPr lang="pl-PL" sz="2800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 tak, i 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Czy jesteśmy przygotowani z do wyzwań rewolucji przemysłowej 4.0?</a:t>
            </a:r>
          </a:p>
          <a:p>
            <a:endParaRPr lang="pl-PL" dirty="0" smtClean="0"/>
          </a:p>
          <a:p>
            <a:r>
              <a:rPr lang="pl-PL" dirty="0" smtClean="0"/>
              <a:t>Czy istnieje profil idealnego pracownika?</a:t>
            </a:r>
          </a:p>
          <a:p>
            <a:endParaRPr lang="pl-PL" dirty="0" smtClean="0"/>
          </a:p>
          <a:p>
            <a:r>
              <a:rPr lang="pl-PL" dirty="0" smtClean="0"/>
              <a:t>A może, </a:t>
            </a:r>
          </a:p>
          <a:p>
            <a:endParaRPr lang="pl-PL" dirty="0" smtClean="0"/>
          </a:p>
          <a:p>
            <a:r>
              <a:rPr lang="pl-PL" dirty="0" smtClean="0"/>
              <a:t>czy istnieje profil idealnego pracodawcy?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Kwalifikacje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4750" y="1428736"/>
            <a:ext cx="9596505" cy="5096607"/>
          </a:xfrm>
        </p:spPr>
        <p:txBody>
          <a:bodyPr>
            <a:normAutofit/>
          </a:bodyPr>
          <a:lstStyle/>
          <a:p>
            <a:r>
              <a:rPr lang="pl-PL" dirty="0" smtClean="0"/>
              <a:t>U S T AWA z dnia 22 grudnia 2015 r. o </a:t>
            </a:r>
            <a:r>
              <a:rPr lang="pl-PL" dirty="0" smtClean="0">
                <a:solidFill>
                  <a:srgbClr val="FF0000"/>
                </a:solidFill>
              </a:rPr>
              <a:t>Zintegrowanym Systemie Kwalifikacji </a:t>
            </a:r>
            <a:r>
              <a:rPr lang="pl-PL" dirty="0" smtClean="0"/>
              <a:t>(Dz. U. z 2020 r. poz. 226, z 2023 r. poz. 2005)</a:t>
            </a:r>
          </a:p>
          <a:p>
            <a:endParaRPr lang="pl-PL" dirty="0" smtClean="0"/>
          </a:p>
          <a:p>
            <a:r>
              <a:rPr lang="pl-PL" dirty="0" smtClean="0"/>
              <a:t>Definicje:</a:t>
            </a:r>
          </a:p>
          <a:p>
            <a:r>
              <a:rPr lang="pl-PL" b="1" dirty="0" smtClean="0">
                <a:solidFill>
                  <a:srgbClr val="000099"/>
                </a:solidFill>
              </a:rPr>
              <a:t>kwalifikacja</a:t>
            </a:r>
            <a:r>
              <a:rPr lang="pl-PL" dirty="0" smtClean="0"/>
              <a:t> – </a:t>
            </a:r>
            <a:r>
              <a:rPr lang="pl-PL" dirty="0" smtClean="0">
                <a:solidFill>
                  <a:srgbClr val="FF0000"/>
                </a:solidFill>
              </a:rPr>
              <a:t>zestaw efektów uczenia się </a:t>
            </a:r>
            <a:r>
              <a:rPr lang="pl-PL" dirty="0" smtClean="0"/>
              <a:t>w zakresie wiedzy, umiejętności oraz kompetencji społecznych, </a:t>
            </a:r>
            <a:r>
              <a:rPr lang="pl-PL" dirty="0" smtClean="0">
                <a:solidFill>
                  <a:srgbClr val="FF0000"/>
                </a:solidFill>
              </a:rPr>
              <a:t>nabytych w edukacji formalnej, edukacji </a:t>
            </a:r>
            <a:r>
              <a:rPr lang="pl-PL" dirty="0" err="1" smtClean="0">
                <a:solidFill>
                  <a:srgbClr val="FF0000"/>
                </a:solidFill>
              </a:rPr>
              <a:t>pozaformalnej</a:t>
            </a:r>
            <a:r>
              <a:rPr lang="pl-PL" dirty="0" smtClean="0">
                <a:solidFill>
                  <a:srgbClr val="FF0000"/>
                </a:solidFill>
              </a:rPr>
              <a:t> lub poprzez uczenie się nieformalne</a:t>
            </a:r>
            <a:r>
              <a:rPr lang="pl-PL" dirty="0" smtClean="0"/>
              <a:t>, </a:t>
            </a:r>
            <a:r>
              <a:rPr lang="pl-PL" dirty="0" smtClean="0">
                <a:solidFill>
                  <a:srgbClr val="7030A0"/>
                </a:solidFill>
              </a:rPr>
              <a:t>zgodnych z </a:t>
            </a:r>
            <a:r>
              <a:rPr lang="pl-PL" dirty="0" smtClean="0"/>
              <a:t>ustalonymi dla danej kwalifikacji </a:t>
            </a:r>
            <a:r>
              <a:rPr lang="pl-PL" dirty="0" smtClean="0">
                <a:solidFill>
                  <a:srgbClr val="7030A0"/>
                </a:solidFill>
              </a:rPr>
              <a:t>wymaganiami</a:t>
            </a:r>
            <a:r>
              <a:rPr lang="pl-PL" dirty="0" smtClean="0"/>
              <a:t>, których osiągnięcie zostało sprawdzone w </a:t>
            </a:r>
            <a:r>
              <a:rPr lang="pl-PL" dirty="0" smtClean="0">
                <a:solidFill>
                  <a:srgbClr val="008000"/>
                </a:solidFill>
              </a:rPr>
              <a:t>walidacji</a:t>
            </a:r>
            <a:r>
              <a:rPr lang="pl-PL" dirty="0" smtClean="0"/>
              <a:t> oraz </a:t>
            </a:r>
            <a:r>
              <a:rPr lang="pl-PL" dirty="0" smtClean="0">
                <a:solidFill>
                  <a:schemeClr val="accent6">
                    <a:lumMod val="50000"/>
                  </a:schemeClr>
                </a:solidFill>
              </a:rPr>
              <a:t>formalnie potwierdzone </a:t>
            </a:r>
            <a:r>
              <a:rPr lang="pl-PL" dirty="0" smtClean="0"/>
              <a:t>przez uprawniony podmiot certyfikujący;</a:t>
            </a:r>
          </a:p>
          <a:p>
            <a:endParaRPr lang="pl-PL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Cząstkowe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8464" y="1916832"/>
            <a:ext cx="9596505" cy="3528393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kwalifikacji wyodrębnionej w zawodzie – należy przez to rozumieć wyodrębniony w zawodzie </a:t>
            </a:r>
            <a:r>
              <a:rPr lang="pl-PL" dirty="0" smtClean="0">
                <a:solidFill>
                  <a:srgbClr val="FF0000"/>
                </a:solidFill>
              </a:rPr>
              <a:t>zestaw oczekiwanych efektów kształcenia</a:t>
            </a:r>
            <a:r>
              <a:rPr lang="pl-PL" dirty="0" smtClean="0"/>
              <a:t>, których osiągnięcie </a:t>
            </a:r>
            <a:r>
              <a:rPr lang="pl-PL" dirty="0" smtClean="0">
                <a:solidFill>
                  <a:srgbClr val="FF0000"/>
                </a:solidFill>
              </a:rPr>
              <a:t>potwierdza certyfikat kwalifikacji </a:t>
            </a:r>
            <a:r>
              <a:rPr lang="pl-PL" dirty="0" smtClean="0"/>
              <a:t>zawodowej wydany przez </a:t>
            </a:r>
            <a:r>
              <a:rPr lang="pl-PL" dirty="0" smtClean="0">
                <a:solidFill>
                  <a:srgbClr val="FF0000"/>
                </a:solidFill>
              </a:rPr>
              <a:t>okręgową komisję egzaminacyjną</a:t>
            </a:r>
            <a:r>
              <a:rPr lang="pl-PL" dirty="0" smtClean="0"/>
              <a:t>, </a:t>
            </a:r>
            <a:r>
              <a:rPr lang="pl-PL" dirty="0" smtClean="0">
                <a:solidFill>
                  <a:srgbClr val="0033CC"/>
                </a:solidFill>
              </a:rPr>
              <a:t>po zdaniu egzaminu zawodowego w zakresie jednej kwalifikacji</a:t>
            </a:r>
            <a:r>
              <a:rPr lang="pl-PL" dirty="0" smtClean="0"/>
              <a:t>; 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 rot="10800000" flipV="1">
            <a:off x="200472" y="2060848"/>
            <a:ext cx="92890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 smtClean="0"/>
              <a:t>kwalifikacje cząstkowe – kwalifikacje wyodrębnione w zawodzie, o których mowa w art. 4 pkt 34 ustawy z dnia 14 grudnia 2016 r. – Prawo oświatowe (Dz. U. z 2023 r. poz. 900, z późn. zm.)</a:t>
            </a:r>
            <a:endParaRPr lang="pl-PL" sz="22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0099"/>
                </a:solidFill>
              </a:rPr>
              <a:t>Pełne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r>
              <a:rPr lang="pl-PL" b="1" dirty="0" smtClean="0">
                <a:solidFill>
                  <a:srgbClr val="000099"/>
                </a:solidFill>
              </a:rPr>
              <a:t>Kwalifikacje pełne </a:t>
            </a:r>
            <a:r>
              <a:rPr lang="pl-PL" dirty="0" smtClean="0"/>
              <a:t>– </a:t>
            </a:r>
          </a:p>
          <a:p>
            <a:r>
              <a:rPr lang="pl-PL" dirty="0" smtClean="0"/>
              <a:t>kwalifikacje, które są nadawane </a:t>
            </a:r>
            <a:r>
              <a:rPr lang="pl-PL" dirty="0" smtClean="0">
                <a:solidFill>
                  <a:srgbClr val="FF3300"/>
                </a:solidFill>
              </a:rPr>
              <a:t>wyłącznie w ramach systemu oświaty </a:t>
            </a:r>
            <a:r>
              <a:rPr lang="pl-PL" dirty="0" smtClean="0"/>
              <a:t>po ukończeniu określonych </a:t>
            </a:r>
            <a:r>
              <a:rPr lang="pl-PL" dirty="0" smtClean="0">
                <a:solidFill>
                  <a:srgbClr val="FF3300"/>
                </a:solidFill>
              </a:rPr>
              <a:t>etapów kształcenia </a:t>
            </a:r>
            <a:r>
              <a:rPr lang="pl-PL" dirty="0" smtClean="0"/>
              <a:t>oraz w ramach </a:t>
            </a:r>
            <a:r>
              <a:rPr lang="pl-PL" dirty="0" smtClean="0">
                <a:solidFill>
                  <a:srgbClr val="7030A0"/>
                </a:solidFill>
              </a:rPr>
              <a:t>systemu szkolnictwa wyższego i nauki</a:t>
            </a:r>
            <a:r>
              <a:rPr lang="pl-PL" dirty="0" smtClean="0"/>
              <a:t> po ukończeniu kształcenia specjalistycznego, studiów pierwszego stopnia, studiów drugiego stopnia i jednolitych studiów magisterskich oraz po uzyskaniu stopnia doktora w rozumieniu ustawy z dnia 20 lipca 2018 r. – Prawo o szkolnictwie wyższym i nauce; 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0099"/>
                </a:solidFill>
              </a:rPr>
              <a:t>Wolnorynkowe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>
              <a:solidFill>
                <a:srgbClr val="000099"/>
              </a:solidFill>
            </a:endParaRPr>
          </a:p>
          <a:p>
            <a:endParaRPr lang="pl-PL" b="1" dirty="0" smtClean="0">
              <a:solidFill>
                <a:srgbClr val="000099"/>
              </a:solidFill>
            </a:endParaRPr>
          </a:p>
          <a:p>
            <a:r>
              <a:rPr lang="pl-PL" b="1" dirty="0" smtClean="0">
                <a:solidFill>
                  <a:srgbClr val="000099"/>
                </a:solidFill>
              </a:rPr>
              <a:t>Kwalifikacje wolnorynkowe </a:t>
            </a:r>
            <a:r>
              <a:rPr lang="pl-PL" dirty="0" smtClean="0"/>
              <a:t>– </a:t>
            </a:r>
          </a:p>
          <a:p>
            <a:r>
              <a:rPr lang="pl-PL" dirty="0" smtClean="0"/>
              <a:t>kwalifikacje nieuregulowane odrębnymi przepisami, </a:t>
            </a:r>
            <a:r>
              <a:rPr lang="pl-PL" dirty="0" smtClean="0">
                <a:solidFill>
                  <a:srgbClr val="FF0000"/>
                </a:solidFill>
              </a:rPr>
              <a:t>odpowiadające na potrzeby społeczne lub potrzeby rynku pracy</a:t>
            </a:r>
            <a:r>
              <a:rPr lang="pl-PL" dirty="0" smtClean="0"/>
              <a:t>, nadawane przez podmioty prowadzące działalność gospodarczą, którym zostało nadane uprawnienie do certyfikowania danej kwalifikacji wolnorynkowej na podstawie art. 41 ust. 1, dla których dokumentem potwierdzającym nadanie kwalifikacji jest </a:t>
            </a:r>
            <a:r>
              <a:rPr lang="pl-PL" dirty="0" smtClean="0">
                <a:solidFill>
                  <a:srgbClr val="FF3300"/>
                </a:solidFill>
              </a:rPr>
              <a:t>certyfikat kwalifikacji wolnorynkowej</a:t>
            </a:r>
            <a:r>
              <a:rPr lang="pl-PL" dirty="0" smtClean="0"/>
              <a:t>;</a:t>
            </a:r>
            <a:endParaRPr lang="pl-P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ratorium2010_ver2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uratrorium 2010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uratorium2010_ver2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uratrorium 2010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21719</TotalTime>
  <Words>2326</Words>
  <Application>Microsoft Office PowerPoint</Application>
  <PresentationFormat>Papier A4 (210x297 mm)</PresentationFormat>
  <Paragraphs>254</Paragraphs>
  <Slides>34</Slides>
  <Notes>2</Notes>
  <HiddenSlides>1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34</vt:i4>
      </vt:variant>
    </vt:vector>
  </HeadingPairs>
  <TitlesOfParts>
    <vt:vector size="41" baseType="lpstr">
      <vt:lpstr>Arial</vt:lpstr>
      <vt:lpstr>Calibri</vt:lpstr>
      <vt:lpstr>Cambria</vt:lpstr>
      <vt:lpstr>Times New Roman</vt:lpstr>
      <vt:lpstr>Wingdings</vt:lpstr>
      <vt:lpstr>kuratorium2010_ver2</vt:lpstr>
      <vt:lpstr>1_kuratorium2010_ver2</vt:lpstr>
      <vt:lpstr>   </vt:lpstr>
      <vt:lpstr>Cechy idealnego pracownika JUŻ </vt:lpstr>
      <vt:lpstr>JUŻ JUTRO</vt:lpstr>
      <vt:lpstr>4.0 </vt:lpstr>
      <vt:lpstr>I tak, i nie</vt:lpstr>
      <vt:lpstr>Kwalifikacje </vt:lpstr>
      <vt:lpstr>Cząstkowe</vt:lpstr>
      <vt:lpstr>Pełne</vt:lpstr>
      <vt:lpstr>Wolnorynkowe</vt:lpstr>
      <vt:lpstr>Rzemieślnicze</vt:lpstr>
      <vt:lpstr>Sektorowe</vt:lpstr>
      <vt:lpstr>Uregulowane</vt:lpstr>
      <vt:lpstr>Włączone </vt:lpstr>
      <vt:lpstr>PRK</vt:lpstr>
      <vt:lpstr>ZSK</vt:lpstr>
      <vt:lpstr>Prezentacja programu PowerPoint</vt:lpstr>
      <vt:lpstr>Cel ZSK</vt:lpstr>
      <vt:lpstr>Efekty</vt:lpstr>
      <vt:lpstr>Czy kwalifikacje PRK opisują profil idealnego pracownika?</vt:lpstr>
      <vt:lpstr>Program i plan nauczania</vt:lpstr>
      <vt:lpstr>Kategorie</vt:lpstr>
      <vt:lpstr>Szkolnictwo branżowe</vt:lpstr>
      <vt:lpstr>Warunki uzyskania kwalifikacji pełnych</vt:lpstr>
      <vt:lpstr>Niezbędne regulacje</vt:lpstr>
      <vt:lpstr>Cele i zadania oraz klasyfikacja</vt:lpstr>
      <vt:lpstr>Podstawy programowe</vt:lpstr>
      <vt:lpstr>Formuła 2019</vt:lpstr>
      <vt:lpstr>CKZ i OKE</vt:lpstr>
      <vt:lpstr>Dowód </vt:lpstr>
      <vt:lpstr>Profil idealnego pracownika</vt:lpstr>
      <vt:lpstr>Istota</vt:lpstr>
      <vt:lpstr>Prezentacja programu PowerPoint</vt:lpstr>
      <vt:lpstr>Kodeks pracy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Iwona Małolepsza</cp:lastModifiedBy>
  <cp:revision>1515</cp:revision>
  <cp:lastPrinted>2024-03-08T10:49:56Z</cp:lastPrinted>
  <dcterms:created xsi:type="dcterms:W3CDTF">2010-04-15T09:51:31Z</dcterms:created>
  <dcterms:modified xsi:type="dcterms:W3CDTF">2024-03-08T10:57:57Z</dcterms:modified>
</cp:coreProperties>
</file>