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2" r:id="rId3"/>
    <p:sldId id="284" r:id="rId4"/>
    <p:sldId id="283" r:id="rId5"/>
    <p:sldId id="279" r:id="rId6"/>
    <p:sldId id="281" r:id="rId7"/>
    <p:sldId id="288" r:id="rId8"/>
    <p:sldId id="290" r:id="rId9"/>
    <p:sldId id="293" r:id="rId10"/>
    <p:sldId id="292" r:id="rId11"/>
    <p:sldId id="297" r:id="rId12"/>
    <p:sldId id="295" r:id="rId13"/>
    <p:sldId id="296" r:id="rId14"/>
    <p:sldId id="294" r:id="rId15"/>
    <p:sldId id="299" r:id="rId16"/>
    <p:sldId id="298" r:id="rId17"/>
    <p:sldId id="291" r:id="rId18"/>
    <p:sldId id="287" r:id="rId19"/>
    <p:sldId id="302" r:id="rId20"/>
    <p:sldId id="303" r:id="rId21"/>
    <p:sldId id="301" r:id="rId22"/>
    <p:sldId id="300" r:id="rId23"/>
    <p:sldId id="304" r:id="rId24"/>
    <p:sldId id="307" r:id="rId25"/>
    <p:sldId id="308" r:id="rId26"/>
    <p:sldId id="306" r:id="rId27"/>
    <p:sldId id="312" r:id="rId28"/>
    <p:sldId id="311" r:id="rId29"/>
    <p:sldId id="305" r:id="rId30"/>
    <p:sldId id="309" r:id="rId31"/>
    <p:sldId id="310" r:id="rId32"/>
    <p:sldId id="314" r:id="rId33"/>
    <p:sldId id="320" r:id="rId34"/>
    <p:sldId id="313" r:id="rId35"/>
    <p:sldId id="316" r:id="rId36"/>
    <p:sldId id="319" r:id="rId37"/>
    <p:sldId id="318" r:id="rId38"/>
    <p:sldId id="317" r:id="rId39"/>
    <p:sldId id="325" r:id="rId40"/>
    <p:sldId id="315" r:id="rId41"/>
    <p:sldId id="324" r:id="rId42"/>
    <p:sldId id="323" r:id="rId43"/>
    <p:sldId id="322" r:id="rId44"/>
    <p:sldId id="321" r:id="rId45"/>
    <p:sldId id="331" r:id="rId46"/>
    <p:sldId id="326" r:id="rId47"/>
    <p:sldId id="329" r:id="rId48"/>
    <p:sldId id="328" r:id="rId49"/>
    <p:sldId id="327" r:id="rId50"/>
    <p:sldId id="330" r:id="rId51"/>
    <p:sldId id="286" r:id="rId52"/>
    <p:sldId id="332" r:id="rId53"/>
    <p:sldId id="336" r:id="rId54"/>
    <p:sldId id="333" r:id="rId55"/>
    <p:sldId id="335" r:id="rId56"/>
    <p:sldId id="334" r:id="rId5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02"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2DE6D7D-144E-4051-AD94-D67A97FD8FE7}" type="datetimeFigureOut">
              <a:rPr lang="pl-PL" smtClean="0"/>
              <a:t>2020-10-21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86396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2DE6D7D-144E-4051-AD94-D67A97FD8FE7}" type="datetimeFigureOut">
              <a:rPr lang="pl-PL" smtClean="0"/>
              <a:t>2020-10-21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254008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2DE6D7D-144E-4051-AD94-D67A97FD8FE7}" type="datetimeFigureOut">
              <a:rPr lang="pl-PL" smtClean="0"/>
              <a:t>2020-10-21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340883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2DE6D7D-144E-4051-AD94-D67A97FD8FE7}" type="datetimeFigureOut">
              <a:rPr lang="pl-PL" smtClean="0"/>
              <a:t>2020-10-21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337383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2DE6D7D-144E-4051-AD94-D67A97FD8FE7}" type="datetimeFigureOut">
              <a:rPr lang="pl-PL" smtClean="0"/>
              <a:t>2020-10-21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407128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2DE6D7D-144E-4051-AD94-D67A97FD8FE7}" type="datetimeFigureOut">
              <a:rPr lang="pl-PL" smtClean="0"/>
              <a:t>2020-10-21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121485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2DE6D7D-144E-4051-AD94-D67A97FD8FE7}" type="datetimeFigureOut">
              <a:rPr lang="pl-PL" smtClean="0"/>
              <a:t>2020-10-21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363020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2DE6D7D-144E-4051-AD94-D67A97FD8FE7}" type="datetimeFigureOut">
              <a:rPr lang="pl-PL" smtClean="0"/>
              <a:t>2020-10-21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261331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2DE6D7D-144E-4051-AD94-D67A97FD8FE7}" type="datetimeFigureOut">
              <a:rPr lang="pl-PL" smtClean="0"/>
              <a:t>2020-10-21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219916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2DE6D7D-144E-4051-AD94-D67A97FD8FE7}" type="datetimeFigureOut">
              <a:rPr lang="pl-PL" smtClean="0"/>
              <a:t>2020-10-21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279193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2DE6D7D-144E-4051-AD94-D67A97FD8FE7}" type="datetimeFigureOut">
              <a:rPr lang="pl-PL" smtClean="0"/>
              <a:t>2020-10-21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7E30341-75EF-4984-997B-7CEC5F57811D}" type="slidenum">
              <a:rPr lang="pl-PL" smtClean="0"/>
              <a:t>‹#›</a:t>
            </a:fld>
            <a:endParaRPr lang="pl-PL"/>
          </a:p>
        </p:txBody>
      </p:sp>
    </p:spTree>
    <p:extLst>
      <p:ext uri="{BB962C8B-B14F-4D97-AF65-F5344CB8AC3E}">
        <p14:creationId xmlns:p14="http://schemas.microsoft.com/office/powerpoint/2010/main" val="243618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E6D7D-144E-4051-AD94-D67A97FD8FE7}" type="datetimeFigureOut">
              <a:rPr lang="pl-PL" smtClean="0"/>
              <a:t>2020-10-21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30341-75EF-4984-997B-7CEC5F57811D}" type="slidenum">
              <a:rPr lang="pl-PL" smtClean="0"/>
              <a:t>‹#›</a:t>
            </a:fld>
            <a:endParaRPr lang="pl-PL"/>
          </a:p>
        </p:txBody>
      </p:sp>
    </p:spTree>
    <p:extLst>
      <p:ext uri="{BB962C8B-B14F-4D97-AF65-F5344CB8AC3E}">
        <p14:creationId xmlns:p14="http://schemas.microsoft.com/office/powerpoint/2010/main" val="203992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skonaleniewsieci.p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16633"/>
            <a:ext cx="6264696" cy="720080"/>
          </a:xfrm>
        </p:spPr>
        <p:txBody>
          <a:bodyPr>
            <a:normAutofit fontScale="90000"/>
          </a:bodyPr>
          <a:lstStyle/>
          <a:p>
            <a:endParaRPr lang="pl-PL" dirty="0"/>
          </a:p>
        </p:txBody>
      </p:sp>
      <p:sp>
        <p:nvSpPr>
          <p:cNvPr id="3" name="Podtytuł 2"/>
          <p:cNvSpPr>
            <a:spLocks noGrp="1"/>
          </p:cNvSpPr>
          <p:nvPr>
            <p:ph type="subTitle" idx="1"/>
          </p:nvPr>
        </p:nvSpPr>
        <p:spPr>
          <a:xfrm>
            <a:off x="323528" y="1340768"/>
            <a:ext cx="8640960" cy="4752528"/>
          </a:xfrm>
        </p:spPr>
        <p:txBody>
          <a:bodyPr>
            <a:normAutofit fontScale="70000" lnSpcReduction="20000"/>
          </a:bodyPr>
          <a:lstStyle/>
          <a:p>
            <a:endParaRPr lang="pl-PL" altLang="pl-PL" dirty="0" smtClean="0">
              <a:solidFill>
                <a:srgbClr val="FFC000"/>
              </a:solidFill>
              <a:latin typeface="Segoe Script" pitchFamily="34" charset="0"/>
            </a:endParaRPr>
          </a:p>
          <a:p>
            <a:endParaRPr lang="pl-PL" altLang="pl-PL" dirty="0">
              <a:solidFill>
                <a:srgbClr val="FFC000"/>
              </a:solidFill>
              <a:latin typeface="Segoe Script" pitchFamily="34" charset="0"/>
            </a:endParaRPr>
          </a:p>
          <a:p>
            <a:r>
              <a:rPr lang="pl-PL" altLang="pl-PL" sz="5800" b="1" dirty="0" smtClean="0">
                <a:solidFill>
                  <a:srgbClr val="FFC000"/>
                </a:solidFill>
                <a:latin typeface="Segoe Script" pitchFamily="34" charset="0"/>
              </a:rPr>
              <a:t>Lubuskie </a:t>
            </a:r>
            <a:r>
              <a:rPr lang="pl-PL" altLang="pl-PL" sz="5800" b="1" dirty="0">
                <a:solidFill>
                  <a:srgbClr val="FFC000"/>
                </a:solidFill>
                <a:latin typeface="Segoe Script" pitchFamily="34" charset="0"/>
              </a:rPr>
              <a:t>szkoły </a:t>
            </a:r>
            <a:endParaRPr lang="pl-PL" altLang="pl-PL" sz="5800" b="1" dirty="0" smtClean="0">
              <a:solidFill>
                <a:srgbClr val="FFC000"/>
              </a:solidFill>
              <a:latin typeface="Segoe Script" pitchFamily="34" charset="0"/>
            </a:endParaRPr>
          </a:p>
          <a:p>
            <a:r>
              <a:rPr lang="pl-PL" altLang="pl-PL" sz="5800" b="1" dirty="0" smtClean="0">
                <a:solidFill>
                  <a:srgbClr val="FFC000"/>
                </a:solidFill>
                <a:latin typeface="Segoe Script" pitchFamily="34" charset="0"/>
              </a:rPr>
              <a:t>w </a:t>
            </a:r>
            <a:r>
              <a:rPr lang="pl-PL" altLang="pl-PL" sz="5800" b="1" dirty="0">
                <a:solidFill>
                  <a:srgbClr val="FFC000"/>
                </a:solidFill>
                <a:latin typeface="Segoe Script" pitchFamily="34" charset="0"/>
              </a:rPr>
              <a:t>czasie </a:t>
            </a:r>
            <a:r>
              <a:rPr lang="pl-PL" altLang="pl-PL" sz="5800" b="1" dirty="0" smtClean="0">
                <a:solidFill>
                  <a:srgbClr val="FFC000"/>
                </a:solidFill>
                <a:latin typeface="Segoe Script" pitchFamily="34" charset="0"/>
              </a:rPr>
              <a:t>pandemii</a:t>
            </a:r>
          </a:p>
          <a:p>
            <a:endParaRPr lang="pl-PL" dirty="0">
              <a:solidFill>
                <a:srgbClr val="FFC000"/>
              </a:solidFill>
              <a:latin typeface="Segoe Script" pitchFamily="34" charset="0"/>
            </a:endParaRPr>
          </a:p>
          <a:p>
            <a:endParaRPr lang="pl-PL" dirty="0" smtClean="0">
              <a:solidFill>
                <a:srgbClr val="FFC000"/>
              </a:solidFill>
              <a:latin typeface="Segoe Script" pitchFamily="34" charset="0"/>
            </a:endParaRPr>
          </a:p>
          <a:p>
            <a:endParaRPr lang="pl-PL" dirty="0">
              <a:solidFill>
                <a:srgbClr val="FFC000"/>
              </a:solidFill>
              <a:latin typeface="Segoe Script" pitchFamily="34" charset="0"/>
            </a:endParaRPr>
          </a:p>
          <a:p>
            <a:r>
              <a:rPr lang="pl-PL" dirty="0" smtClean="0">
                <a:solidFill>
                  <a:srgbClr val="0070C0"/>
                </a:solidFill>
                <a:latin typeface="Segoe Script" pitchFamily="34" charset="0"/>
              </a:rPr>
              <a:t>Krzysztof Słapczyński</a:t>
            </a:r>
          </a:p>
          <a:p>
            <a:r>
              <a:rPr lang="pl-PL" dirty="0" smtClean="0">
                <a:solidFill>
                  <a:srgbClr val="0070C0"/>
                </a:solidFill>
                <a:latin typeface="Segoe Script" pitchFamily="34" charset="0"/>
              </a:rPr>
              <a:t>starszy wizytator</a:t>
            </a:r>
          </a:p>
          <a:p>
            <a:endParaRPr lang="pl-PL" dirty="0" smtClean="0">
              <a:solidFill>
                <a:srgbClr val="0070C0"/>
              </a:solidFill>
              <a:latin typeface="Segoe Script" pitchFamily="34" charset="0"/>
            </a:endParaRPr>
          </a:p>
          <a:p>
            <a:r>
              <a:rPr lang="pl-PL" dirty="0" smtClean="0">
                <a:solidFill>
                  <a:srgbClr val="0070C0"/>
                </a:solidFill>
                <a:latin typeface="Segoe Script" pitchFamily="34" charset="0"/>
              </a:rPr>
              <a:t>22 października 2020 r.</a:t>
            </a:r>
            <a:endParaRPr lang="pl-PL" dirty="0">
              <a:solidFill>
                <a:srgbClr val="0070C0"/>
              </a:solidFill>
            </a:endParaRPr>
          </a:p>
        </p:txBody>
      </p:sp>
      <p:pic>
        <p:nvPicPr>
          <p:cNvPr id="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855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467544" y="3130169"/>
            <a:ext cx="8229600" cy="64633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spAutoFit/>
          </a:bodyPr>
          <a:lstStyle/>
          <a:p>
            <a:pPr algn="ctr">
              <a:buFont typeface="Arial" charset="0"/>
              <a:buNone/>
              <a:defRPr/>
            </a:pPr>
            <a:endParaRPr lang="pl-PL" sz="3600"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860082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390600" y="4293096"/>
            <a:ext cx="8424936" cy="2308324"/>
          </a:xfrm>
          <a:prstGeom prst="rect">
            <a:avLst/>
          </a:prstGeom>
        </p:spPr>
        <p:txBody>
          <a:bodyPr wrap="square">
            <a:spAutoFit/>
          </a:bodyPr>
          <a:lstStyle/>
          <a:p>
            <a:r>
              <a:rPr lang="pl-PL" sz="2400" b="1" dirty="0"/>
              <a:t>Do 18 czerwca 2020 r. 19 787 szkół zgłosiło chęć przystąpienia do OSE. 18 920 placówek wypełniło ankiety techniczne, co otwiera drogę do przyłączenia szkoły do OSE. Ponad 16 000 dyrektorów szkół podpisało już umowy o świadczenie usług OSE. Z kolei szkół podłączonych do OSE jest już 13 459, z czego 10 074 placówek w pełni korzysta z usług OSE. </a:t>
            </a:r>
            <a:endParaRPr lang="pl-PL" sz="2400" dirty="0"/>
          </a:p>
        </p:txBody>
      </p:sp>
    </p:spTree>
    <p:extLst>
      <p:ext uri="{BB962C8B-B14F-4D97-AF65-F5344CB8AC3E}">
        <p14:creationId xmlns:p14="http://schemas.microsoft.com/office/powerpoint/2010/main" val="213736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467544" y="1412776"/>
            <a:ext cx="8229600" cy="50906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spAutoFit/>
          </a:bodyPr>
          <a:lstStyle/>
          <a:p>
            <a:pPr marL="0" indent="0" algn="just">
              <a:buNone/>
            </a:pPr>
            <a:r>
              <a:rPr lang="pl-PL" sz="2800" b="1" dirty="0"/>
              <a:t>Rozwijanie kompetencji cyfrowych nauczycieli </a:t>
            </a:r>
            <a:endParaRPr lang="pl-PL" sz="2800" dirty="0"/>
          </a:p>
          <a:p>
            <a:pPr marL="0" indent="0" algn="just">
              <a:buNone/>
            </a:pPr>
            <a:r>
              <a:rPr lang="pl-PL" sz="2800" b="1" dirty="0"/>
              <a:t>Ogólnopolskie Projekty szkoleniowe dla nauczycieli </a:t>
            </a:r>
            <a:endParaRPr lang="pl-PL" sz="2800" dirty="0"/>
          </a:p>
          <a:p>
            <a:pPr algn="just"/>
            <a:r>
              <a:rPr lang="pl-PL" sz="2800" dirty="0"/>
              <a:t>„Innowacyjne rozwiązania na rzecz aktywizacji cyfrowej" – szkolenia dla </a:t>
            </a:r>
            <a:r>
              <a:rPr lang="pl-PL" sz="2800" b="1" dirty="0"/>
              <a:t>nauczycieli edukacji wczesnoszkolnej z nauczania programowania; </a:t>
            </a:r>
            <a:endParaRPr lang="pl-PL" sz="2800" dirty="0"/>
          </a:p>
          <a:p>
            <a:pPr algn="just"/>
            <a:r>
              <a:rPr lang="pl-PL" sz="2800" dirty="0"/>
              <a:t> „Działania szkoleniowe na rzecz rozwoju kompetencji cyfrowych" </a:t>
            </a:r>
            <a:r>
              <a:rPr lang="pl-PL" sz="2800" b="1" dirty="0"/>
              <a:t>– projekt Lekcja: </a:t>
            </a:r>
            <a:r>
              <a:rPr lang="pl-PL" sz="2800" b="1" dirty="0" err="1"/>
              <a:t>Enter</a:t>
            </a:r>
            <a:r>
              <a:rPr lang="pl-PL" sz="2800" b="1" dirty="0"/>
              <a:t>, w ramach którego są prowadzone w całym kraju szkolenia dla nauczycieli przedmiotów ogólnokształcących z wykorzystywania narzędzi i zasobów cyfrowych w procesie dydaktycznym. </a:t>
            </a:r>
            <a:endParaRPr lang="pl-PL" sz="2800"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43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467544" y="3130169"/>
            <a:ext cx="8229600" cy="64633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spAutoFit/>
          </a:bodyPr>
          <a:lstStyle/>
          <a:p>
            <a:pPr algn="ctr">
              <a:buFont typeface="Arial" charset="0"/>
              <a:buNone/>
              <a:defRPr/>
            </a:pPr>
            <a:endParaRPr lang="pl-PL" sz="3600"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56895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95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2" y="1124744"/>
            <a:ext cx="8660672" cy="5632311"/>
          </a:xfrm>
          <a:prstGeom prst="rect">
            <a:avLst/>
          </a:prstGeom>
        </p:spPr>
        <p:txBody>
          <a:bodyPr wrap="square">
            <a:spAutoFit/>
          </a:bodyPr>
          <a:lstStyle/>
          <a:p>
            <a:pPr algn="just"/>
            <a:r>
              <a:rPr lang="pl-PL" sz="2400" b="1" dirty="0"/>
              <a:t>Studia podyplomowe dla nauczycieli </a:t>
            </a:r>
            <a:endParaRPr lang="pl-PL" sz="2400" dirty="0"/>
          </a:p>
          <a:p>
            <a:pPr algn="just"/>
            <a:r>
              <a:rPr lang="pl-PL" sz="2400" dirty="0"/>
              <a:t>W Radzie ds. Informatyzacji Edukacji (RIE) przy Ministrze Edukacji Narodowej zostały opracowane standardy, programy i harmonogramy nauczania na kwalifikacyjnych i doskonalących studiach podyplomowych dla nauczycieli informatyki. Podobne materiały opracowano dla doskonalącego studium dla nauczycieli informatyki obejmującego 120 godzin zajęć oraz dla nauczycieli edukacji wczesnoszkolnej, czyli uczących w klasach 1-3, w zakresie edukacji informatycznej. </a:t>
            </a:r>
          </a:p>
          <a:p>
            <a:pPr algn="just"/>
            <a:r>
              <a:rPr lang="pl-PL" sz="2400" dirty="0"/>
              <a:t>Zgodnie z Rozporządzeniem Ministra Nauki i Szkolnictwa Wyższego z dnia 25 lipca 2019 r. w sprawie standardu kształcenia przygotowującego do wykonywania zawodu nauczyciela, studia podyplomowe może prowadzić uczelnia, która oferuje studia kierunkowe pokrywające wymagania podstawy programowej, w tym przypadku w zakresie informatyki na poziomie magisterskim. </a:t>
            </a:r>
          </a:p>
        </p:txBody>
      </p:sp>
    </p:spTree>
    <p:extLst>
      <p:ext uri="{BB962C8B-B14F-4D97-AF65-F5344CB8AC3E}">
        <p14:creationId xmlns:p14="http://schemas.microsoft.com/office/powerpoint/2010/main" val="22240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323528" y="1124744"/>
            <a:ext cx="8672835" cy="5632311"/>
          </a:xfrm>
          <a:prstGeom prst="rect">
            <a:avLst/>
          </a:prstGeom>
        </p:spPr>
        <p:txBody>
          <a:bodyPr wrap="square">
            <a:spAutoFit/>
          </a:bodyPr>
          <a:lstStyle/>
          <a:p>
            <a:pPr algn="just"/>
            <a:r>
              <a:rPr lang="pl-PL" sz="2400" i="1" dirty="0"/>
              <a:t>Podstawowych kierunkach realizacji polityki oświatowej państwa</a:t>
            </a:r>
            <a:r>
              <a:rPr lang="pl-PL" sz="2400" dirty="0"/>
              <a:t>. Wśród ustalonych na kolejne lata szkolne kierunków realizacji polityki oświatowej były/są: </a:t>
            </a:r>
          </a:p>
          <a:p>
            <a:pPr algn="just"/>
            <a:r>
              <a:rPr lang="pl-PL" sz="2400" dirty="0" smtClean="0"/>
              <a:t>2019/2020</a:t>
            </a:r>
            <a:r>
              <a:rPr lang="pl-PL" sz="2400" dirty="0"/>
              <a:t>: </a:t>
            </a:r>
            <a:r>
              <a:rPr lang="pl-PL" sz="2400" i="1" dirty="0"/>
              <a:t>Rozwijanie kreatywności, przedsiębiorczości i kompetencji cyfrowych uczniów, w tym bezpieczne i celowe wykorzystywanie technologii informacyjno-komunikacyjnych w realizacji podstawy programowej kształcenia ogólnego</a:t>
            </a:r>
            <a:r>
              <a:rPr lang="pl-PL" sz="2400" dirty="0"/>
              <a:t>; </a:t>
            </a:r>
          </a:p>
          <a:p>
            <a:pPr algn="just"/>
            <a:r>
              <a:rPr lang="pl-PL" sz="2400" dirty="0" smtClean="0"/>
              <a:t>2018/2019</a:t>
            </a:r>
            <a:r>
              <a:rPr lang="pl-PL" sz="2400" dirty="0"/>
              <a:t>: </a:t>
            </a:r>
            <a:r>
              <a:rPr lang="pl-PL" sz="2400" i="1" dirty="0"/>
              <a:t>Rozwijanie kompetencji cyfrowych uczniów i nauczycieli. Bezpieczne i odpowiedzialne korzystanie z zasobów dostępnych w sieci</a:t>
            </a:r>
            <a:r>
              <a:rPr lang="pl-PL" sz="2400" dirty="0"/>
              <a:t>; </a:t>
            </a:r>
          </a:p>
          <a:p>
            <a:pPr algn="just"/>
            <a:r>
              <a:rPr lang="pl-PL" sz="2400" dirty="0" smtClean="0"/>
              <a:t>2017/2018</a:t>
            </a:r>
            <a:r>
              <a:rPr lang="pl-PL" sz="2400" dirty="0"/>
              <a:t>: </a:t>
            </a:r>
            <a:r>
              <a:rPr lang="pl-PL" sz="2400" i="1" dirty="0"/>
              <a:t>Podniesienie jakości edukacji matematycznej, przyrodniczej i informatycznej. Bezpieczeństwo w internecie. Odpowiedzialne korzystanie z mediów społecznych</a:t>
            </a:r>
            <a:r>
              <a:rPr lang="pl-PL" sz="2400" dirty="0"/>
              <a:t>; </a:t>
            </a:r>
          </a:p>
          <a:p>
            <a:pPr algn="just"/>
            <a:r>
              <a:rPr lang="pl-PL" sz="2400" dirty="0" smtClean="0"/>
              <a:t>2016/2017</a:t>
            </a:r>
            <a:r>
              <a:rPr lang="pl-PL" sz="2400" dirty="0"/>
              <a:t>: </a:t>
            </a:r>
            <a:r>
              <a:rPr lang="pl-PL" sz="2400" i="1" dirty="0"/>
              <a:t>Rozwijanie kompetencji informatycznych dzieci i młodzieży w szkołach i placówkach. </a:t>
            </a:r>
            <a:endParaRPr lang="pl-PL" sz="2400" dirty="0"/>
          </a:p>
        </p:txBody>
      </p:sp>
    </p:spTree>
    <p:extLst>
      <p:ext uri="{BB962C8B-B14F-4D97-AF65-F5344CB8AC3E}">
        <p14:creationId xmlns:p14="http://schemas.microsoft.com/office/powerpoint/2010/main" val="2653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51520" y="1097155"/>
            <a:ext cx="8744843" cy="5262979"/>
          </a:xfrm>
          <a:prstGeom prst="rect">
            <a:avLst/>
          </a:prstGeom>
        </p:spPr>
        <p:txBody>
          <a:bodyPr wrap="square">
            <a:spAutoFit/>
          </a:bodyPr>
          <a:lstStyle/>
          <a:p>
            <a:r>
              <a:rPr lang="pl-PL" sz="2400" dirty="0"/>
              <a:t>W celu zapewnienia odpowiedniego przygotowania placówek doskonalenia nauczycieli i bibliotek pedagogicznych do realizacji ich zadań obowiązkowych, w obecnej perspektywie finansowej EFS 2014-2020, </a:t>
            </a:r>
            <a:r>
              <a:rPr lang="pl-PL" sz="2400" b="1" dirty="0"/>
              <a:t>w Programie Operacyjnym Wiedza Edukacja Rozwój </a:t>
            </a:r>
            <a:r>
              <a:rPr lang="pl-PL" sz="2400" dirty="0"/>
              <a:t>(Działanie 2.10 Wysoka jakość systemu oświaty) są realizowane szkolenia i doradztwo w zakresie rozwijania u uczniów kompetencji kluczowych, w tym korzystania z nowoczesnych technologii informacyjno-komunikacyjnych dla: </a:t>
            </a:r>
          </a:p>
          <a:p>
            <a:pPr marL="342900" indent="-342900">
              <a:buFont typeface="Arial" panose="020B0604020202020204" pitchFamily="34" charset="0"/>
              <a:buChar char="•"/>
            </a:pPr>
            <a:r>
              <a:rPr lang="pl-PL" sz="2400" dirty="0" smtClean="0"/>
              <a:t>kadry </a:t>
            </a:r>
            <a:r>
              <a:rPr lang="pl-PL" sz="2400" dirty="0"/>
              <a:t>placówek wspomagania szkół, tj. kadry placówek doskonalenia nauczycieli, poradni psychologiczno-pedagogicznych i bibliotek pedagogicznych (Działanie 2.10 Wysoka jakość systemu oświaty, typ operacji 2.10.1); </a:t>
            </a:r>
          </a:p>
          <a:p>
            <a:pPr marL="342900" indent="-342900">
              <a:buFont typeface="Arial" panose="020B0604020202020204" pitchFamily="34" charset="0"/>
              <a:buChar char="•"/>
            </a:pPr>
            <a:r>
              <a:rPr lang="pl-PL" sz="2400" dirty="0" smtClean="0"/>
              <a:t>kadry </a:t>
            </a:r>
            <a:r>
              <a:rPr lang="pl-PL" sz="2400" dirty="0"/>
              <a:t>kierowniczej oświaty (Działanie 2.10 Wysoka jakość systemu oświaty, typ operacji 2.10.3). </a:t>
            </a:r>
          </a:p>
        </p:txBody>
      </p:sp>
    </p:spTree>
    <p:extLst>
      <p:ext uri="{BB962C8B-B14F-4D97-AF65-F5344CB8AC3E}">
        <p14:creationId xmlns:p14="http://schemas.microsoft.com/office/powerpoint/2010/main" val="89861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34751" y="1340768"/>
            <a:ext cx="8744843" cy="4893647"/>
          </a:xfrm>
          <a:prstGeom prst="rect">
            <a:avLst/>
          </a:prstGeom>
        </p:spPr>
        <p:txBody>
          <a:bodyPr wrap="square">
            <a:spAutoFit/>
          </a:bodyPr>
          <a:lstStyle/>
          <a:p>
            <a:pPr algn="just"/>
            <a:r>
              <a:rPr lang="pl-PL" sz="2400" dirty="0"/>
              <a:t>Wsparcia nauczycielom w realizacji nauczania z wykorzystaniem metod i technik kształcenia na odległość mogą udzielać także </a:t>
            </a:r>
            <a:r>
              <a:rPr lang="pl-PL" sz="2400" b="1" dirty="0"/>
              <a:t>doradcy metodyczni zatrudnieni w publicznych placówkach doskonalenia nauczycieli. </a:t>
            </a:r>
            <a:endParaRPr lang="pl-PL" sz="2400" b="1" dirty="0" smtClean="0"/>
          </a:p>
          <a:p>
            <a:pPr algn="just"/>
            <a:r>
              <a:rPr lang="pl-PL" sz="2400" dirty="0" smtClean="0"/>
              <a:t>Wszyscy </a:t>
            </a:r>
            <a:r>
              <a:rPr lang="pl-PL" sz="2400" dirty="0"/>
              <a:t>doradcy metodyczni powoływani przez kuratorów oświaty od 2019 r. posiadają wymagane kompetencje w zakresie technologii informacyjno-komunikacyjnych. Nauczyciele ci realizują swoje zadania przez udzielanie indywidulanych konsultacji, prowadzenie zajęć edukacyjnych, zajęć otwartych oraz zajęć warsztatowych, organizowanie innych form doskonalenia wspomagających pracę wychowawczo-dydaktyczną nauczyciela, a także organizują i prowadzą sieci współpracy i samokształcenia dla nauczycieli. Sieci te mogą być tworzone również na portalu </a:t>
            </a:r>
            <a:r>
              <a:rPr lang="pl-PL" sz="2400" dirty="0" smtClean="0">
                <a:hlinkClick r:id="rId3"/>
              </a:rPr>
              <a:t>www.doskonaleniewsieci.pl</a:t>
            </a:r>
            <a:r>
              <a:rPr lang="pl-PL" sz="2400" dirty="0" smtClean="0"/>
              <a:t> </a:t>
            </a:r>
            <a:endParaRPr lang="pl-PL" sz="2400" dirty="0"/>
          </a:p>
        </p:txBody>
      </p:sp>
    </p:spTree>
    <p:extLst>
      <p:ext uri="{BB962C8B-B14F-4D97-AF65-F5344CB8AC3E}">
        <p14:creationId xmlns:p14="http://schemas.microsoft.com/office/powerpoint/2010/main" val="197832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467544" y="3130169"/>
            <a:ext cx="8229600" cy="64633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spAutoFit/>
          </a:bodyPr>
          <a:lstStyle/>
          <a:p>
            <a:pPr algn="ctr">
              <a:buFont typeface="Arial" charset="0"/>
              <a:buNone/>
              <a:defRPr/>
            </a:pPr>
            <a:endParaRPr lang="pl-PL" sz="3600"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64096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3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2" y="1342578"/>
            <a:ext cx="8925371" cy="50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06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51519" y="1305342"/>
            <a:ext cx="8744843" cy="5262979"/>
          </a:xfrm>
          <a:prstGeom prst="rect">
            <a:avLst/>
          </a:prstGeom>
        </p:spPr>
        <p:txBody>
          <a:bodyPr wrap="square">
            <a:spAutoFit/>
          </a:bodyPr>
          <a:lstStyle/>
          <a:p>
            <a:r>
              <a:rPr lang="pl-PL" sz="2800" dirty="0"/>
              <a:t>Nauczyciel w swoim portfolio posiada materiały, które stworzył samodzielnie na podstawie własnych treści (zasobów zewnętrznych) lub z wykorzystaniem materiałów z biblioteki ZPE oraz te, które udostępnił uczniom. Dodatkowo ma też materiały, które wcześniej dodał do ulubionych i dzięki temu w szybki i łatwy sposób może je udostępnić, bądź wykorzystać do tworzenia własnego materiału. </a:t>
            </a:r>
          </a:p>
          <a:p>
            <a:r>
              <a:rPr lang="pl-PL" sz="2800" dirty="0"/>
              <a:t>Uczeń na swoim koncie , oprócz materiałów udostępnionych przez nauczyciela, również ma możliwość tworzenia własnego zbioru ulubionych materiałów , z których chce najczęściej korzystać. </a:t>
            </a:r>
            <a:endParaRPr lang="pl-PL" sz="2800" dirty="0"/>
          </a:p>
        </p:txBody>
      </p:sp>
    </p:spTree>
    <p:extLst>
      <p:ext uri="{BB962C8B-B14F-4D97-AF65-F5344CB8AC3E}">
        <p14:creationId xmlns:p14="http://schemas.microsoft.com/office/powerpoint/2010/main" val="295365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352928"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70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268760"/>
            <a:ext cx="874484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49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20"/>
            <a:ext cx="8888860" cy="558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18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395535" y="2967335"/>
            <a:ext cx="8600827" cy="1754326"/>
          </a:xfrm>
          <a:prstGeom prst="rect">
            <a:avLst/>
          </a:prstGeom>
        </p:spPr>
        <p:txBody>
          <a:bodyPr wrap="square">
            <a:spAutoFit/>
          </a:bodyPr>
          <a:lstStyle/>
          <a:p>
            <a:r>
              <a:rPr lang="pl-PL" sz="3600" b="1" dirty="0"/>
              <a:t>WSPARCIE SZKÓŁ, NAUCZYCIELI I UCZNIÓW W DOSTĘPIE DO SPRZĘTU KOMPUTEROWEGO I INTERNETU </a:t>
            </a:r>
            <a:endParaRPr lang="pl-PL" sz="3600" dirty="0"/>
          </a:p>
        </p:txBody>
      </p:sp>
    </p:spTree>
    <p:extLst>
      <p:ext uri="{BB962C8B-B14F-4D97-AF65-F5344CB8AC3E}">
        <p14:creationId xmlns:p14="http://schemas.microsoft.com/office/powerpoint/2010/main" val="319430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816850" cy="377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179511" y="4934426"/>
            <a:ext cx="8816851" cy="1569660"/>
          </a:xfrm>
          <a:prstGeom prst="rect">
            <a:avLst/>
          </a:prstGeom>
        </p:spPr>
        <p:txBody>
          <a:bodyPr wrap="square">
            <a:spAutoFit/>
          </a:bodyPr>
          <a:lstStyle/>
          <a:p>
            <a:r>
              <a:rPr lang="pl-PL" sz="2400" b="1" dirty="0"/>
              <a:t>Na dzień 17 czerwca 2020 r. 2782 (na 2790 uprawnionych podmiotów) wniosków jednostek samorządu terytorialnego zostało pozytywnie ocenionych. Łączna kwota przyznanych środków to 184 844 979,58 </a:t>
            </a:r>
            <a:r>
              <a:rPr lang="pl-PL" sz="2400" b="1" dirty="0" smtClean="0"/>
              <a:t>zł. </a:t>
            </a:r>
            <a:endParaRPr lang="pl-PL" sz="2400" dirty="0"/>
          </a:p>
        </p:txBody>
      </p:sp>
    </p:spTree>
    <p:extLst>
      <p:ext uri="{BB962C8B-B14F-4D97-AF65-F5344CB8AC3E}">
        <p14:creationId xmlns:p14="http://schemas.microsoft.com/office/powerpoint/2010/main" val="427477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3" y="1268760"/>
            <a:ext cx="889716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99194" y="5775512"/>
            <a:ext cx="8649270" cy="830997"/>
          </a:xfrm>
          <a:prstGeom prst="rect">
            <a:avLst/>
          </a:prstGeom>
        </p:spPr>
        <p:txBody>
          <a:bodyPr wrap="square">
            <a:spAutoFit/>
          </a:bodyPr>
          <a:lstStyle/>
          <a:p>
            <a:r>
              <a:rPr lang="pl-PL" sz="2400" b="1" dirty="0"/>
              <a:t>Do 23 czerwca wsparcie uzyskały 2054 gminy na kwotę prawie </a:t>
            </a:r>
            <a:r>
              <a:rPr lang="pl-PL" sz="2400" b="1" dirty="0" smtClean="0"/>
              <a:t/>
            </a:r>
            <a:br>
              <a:rPr lang="pl-PL" sz="2400" b="1" dirty="0" smtClean="0"/>
            </a:br>
            <a:r>
              <a:rPr lang="pl-PL" sz="2400" b="1" dirty="0" smtClean="0"/>
              <a:t>151 </a:t>
            </a:r>
            <a:r>
              <a:rPr lang="pl-PL" sz="2400" b="1" dirty="0"/>
              <a:t>milionów zł. </a:t>
            </a:r>
            <a:endParaRPr lang="pl-PL" sz="2400" dirty="0"/>
          </a:p>
        </p:txBody>
      </p:sp>
    </p:spTree>
    <p:extLst>
      <p:ext uri="{BB962C8B-B14F-4D97-AF65-F5344CB8AC3E}">
        <p14:creationId xmlns:p14="http://schemas.microsoft.com/office/powerpoint/2010/main" val="1819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5689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61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8" y="1227582"/>
            <a:ext cx="8744843"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227528" y="3501008"/>
            <a:ext cx="8744843" cy="2308324"/>
          </a:xfrm>
          <a:prstGeom prst="rect">
            <a:avLst/>
          </a:prstGeom>
        </p:spPr>
        <p:txBody>
          <a:bodyPr wrap="square">
            <a:spAutoFit/>
          </a:bodyPr>
          <a:lstStyle/>
          <a:p>
            <a:r>
              <a:rPr lang="pl-PL" sz="2400" dirty="0"/>
              <a:t>Naukowa i Akademicka Sieć Komputerowa– Państwowy Instytut Badawczy, operator projektu pn. Ogólnopolska Sieć Edukacyjna, od 31 marca br. realizowała przyspieszoną z powodu epidemii dostawę do szkół laptopów wraz z szafami do przechowywania i punktami dostępowymi </a:t>
            </a:r>
            <a:r>
              <a:rPr lang="pl-PL" sz="2400" dirty="0" err="1"/>
              <a:t>WiFi</a:t>
            </a:r>
            <a:r>
              <a:rPr lang="pl-PL" sz="2400" dirty="0"/>
              <a:t>. Stanowią one Mobilne Pracownie Komputerowe – nagrody w konkursie #</a:t>
            </a:r>
            <a:r>
              <a:rPr lang="pl-PL" sz="2400" dirty="0" err="1"/>
              <a:t>OSEWyzwanie</a:t>
            </a:r>
            <a:r>
              <a:rPr lang="pl-PL" sz="2400" dirty="0"/>
              <a:t>. </a:t>
            </a:r>
            <a:endParaRPr lang="pl-PL" sz="2400" dirty="0"/>
          </a:p>
        </p:txBody>
      </p:sp>
      <p:sp>
        <p:nvSpPr>
          <p:cNvPr id="4" name="Prostokąt 3"/>
          <p:cNvSpPr/>
          <p:nvPr/>
        </p:nvSpPr>
        <p:spPr>
          <a:xfrm>
            <a:off x="227528" y="5809332"/>
            <a:ext cx="8448928" cy="830997"/>
          </a:xfrm>
          <a:prstGeom prst="rect">
            <a:avLst/>
          </a:prstGeom>
        </p:spPr>
        <p:txBody>
          <a:bodyPr wrap="square">
            <a:spAutoFit/>
          </a:bodyPr>
          <a:lstStyle/>
          <a:p>
            <a:r>
              <a:rPr lang="pl-PL" sz="2400" b="1" dirty="0"/>
              <a:t>Łącznie, w ramach tego projektu, do szkół trafiło </a:t>
            </a:r>
            <a:r>
              <a:rPr lang="pl-PL" sz="2400" b="1" dirty="0" smtClean="0"/>
              <a:t/>
            </a:r>
            <a:br>
              <a:rPr lang="pl-PL" sz="2400" b="1" dirty="0" smtClean="0"/>
            </a:br>
            <a:r>
              <a:rPr lang="pl-PL" sz="2400" b="1" dirty="0" smtClean="0"/>
              <a:t>12 </a:t>
            </a:r>
            <a:r>
              <a:rPr lang="pl-PL" sz="2400" b="1" dirty="0"/>
              <a:t>tys. laptopów. </a:t>
            </a:r>
            <a:endParaRPr lang="pl-PL" sz="2400" dirty="0"/>
          </a:p>
        </p:txBody>
      </p:sp>
    </p:spTree>
    <p:extLst>
      <p:ext uri="{BB962C8B-B14F-4D97-AF65-F5344CB8AC3E}">
        <p14:creationId xmlns:p14="http://schemas.microsoft.com/office/powerpoint/2010/main" val="187719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755576" y="1988840"/>
            <a:ext cx="7560840" cy="369332"/>
          </a:xfrm>
          <a:prstGeom prst="rect">
            <a:avLst/>
          </a:prstGeom>
        </p:spPr>
        <p:txBody>
          <a:bodyPr wrap="square">
            <a:spAutoFit/>
          </a:bodyPr>
          <a:lstStyle/>
          <a:p>
            <a:r>
              <a:rPr lang="pl-PL" b="1" dirty="0"/>
              <a:t>Akcja #</a:t>
            </a:r>
            <a:r>
              <a:rPr lang="pl-PL" b="1" dirty="0" err="1"/>
              <a:t>poDARujkomputer</a:t>
            </a:r>
            <a:r>
              <a:rPr lang="pl-PL" b="1" dirty="0"/>
              <a:t> </a:t>
            </a:r>
            <a:endParaRPr lang="pl-PL" dirty="0"/>
          </a:p>
        </p:txBody>
      </p:sp>
      <p:sp>
        <p:nvSpPr>
          <p:cNvPr id="3" name="Prostokąt 2"/>
          <p:cNvSpPr/>
          <p:nvPr/>
        </p:nvSpPr>
        <p:spPr>
          <a:xfrm>
            <a:off x="755576" y="2636912"/>
            <a:ext cx="4572000" cy="646331"/>
          </a:xfrm>
          <a:prstGeom prst="rect">
            <a:avLst/>
          </a:prstGeom>
        </p:spPr>
        <p:txBody>
          <a:bodyPr>
            <a:spAutoFit/>
          </a:bodyPr>
          <a:lstStyle/>
          <a:p>
            <a:r>
              <a:rPr lang="pl-PL" b="1" dirty="0"/>
              <a:t>Zerowa stawka VAT na laptopy i tablety dla szkół do 30 czerwca 2020 r. </a:t>
            </a:r>
            <a:endParaRPr lang="pl-PL" dirty="0"/>
          </a:p>
        </p:txBody>
      </p:sp>
      <p:sp>
        <p:nvSpPr>
          <p:cNvPr id="4" name="Prostokąt 3"/>
          <p:cNvSpPr/>
          <p:nvPr/>
        </p:nvSpPr>
        <p:spPr>
          <a:xfrm>
            <a:off x="755576" y="3613666"/>
            <a:ext cx="3411831" cy="369332"/>
          </a:xfrm>
          <a:prstGeom prst="rect">
            <a:avLst/>
          </a:prstGeom>
        </p:spPr>
        <p:txBody>
          <a:bodyPr wrap="none">
            <a:spAutoFit/>
          </a:bodyPr>
          <a:lstStyle/>
          <a:p>
            <a:r>
              <a:rPr lang="pl-PL" b="1" dirty="0"/>
              <a:t>Regionalne Programy Operacyjne </a:t>
            </a:r>
            <a:endParaRPr lang="pl-PL" dirty="0"/>
          </a:p>
        </p:txBody>
      </p:sp>
      <p:sp>
        <p:nvSpPr>
          <p:cNvPr id="5" name="Prostokąt 4"/>
          <p:cNvSpPr/>
          <p:nvPr/>
        </p:nvSpPr>
        <p:spPr>
          <a:xfrm>
            <a:off x="755576" y="4365104"/>
            <a:ext cx="4572000" cy="646331"/>
          </a:xfrm>
          <a:prstGeom prst="rect">
            <a:avLst/>
          </a:prstGeom>
        </p:spPr>
        <p:txBody>
          <a:bodyPr>
            <a:spAutoFit/>
          </a:bodyPr>
          <a:lstStyle/>
          <a:p>
            <a:r>
              <a:rPr lang="pl-PL" b="1" dirty="0"/>
              <a:t>Dodatkowe pakiety internetu od operatorów sieci komórkowych </a:t>
            </a:r>
            <a:endParaRPr lang="pl-PL" dirty="0"/>
          </a:p>
        </p:txBody>
      </p:sp>
      <p:sp>
        <p:nvSpPr>
          <p:cNvPr id="6" name="Prostokąt 5"/>
          <p:cNvSpPr/>
          <p:nvPr/>
        </p:nvSpPr>
        <p:spPr>
          <a:xfrm>
            <a:off x="755576" y="5373216"/>
            <a:ext cx="4572000" cy="646331"/>
          </a:xfrm>
          <a:prstGeom prst="rect">
            <a:avLst/>
          </a:prstGeom>
        </p:spPr>
        <p:txBody>
          <a:bodyPr>
            <a:spAutoFit/>
          </a:bodyPr>
          <a:lstStyle/>
          <a:p>
            <a:r>
              <a:rPr lang="pl-PL" b="1" dirty="0"/>
              <a:t>Współpraca z przedstawicielami platform dzienników elektronicznych </a:t>
            </a:r>
            <a:endParaRPr lang="pl-PL" dirty="0"/>
          </a:p>
        </p:txBody>
      </p:sp>
    </p:spTree>
    <p:extLst>
      <p:ext uri="{BB962C8B-B14F-4D97-AF65-F5344CB8AC3E}">
        <p14:creationId xmlns:p14="http://schemas.microsoft.com/office/powerpoint/2010/main" val="154751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816850" cy="401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44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val="2544625781"/>
              </p:ext>
            </p:extLst>
          </p:nvPr>
        </p:nvGraphicFramePr>
        <p:xfrm>
          <a:off x="395536" y="1556791"/>
          <a:ext cx="8600827" cy="4437120"/>
        </p:xfrm>
        <a:graphic>
          <a:graphicData uri="http://schemas.openxmlformats.org/drawingml/2006/table">
            <a:tbl>
              <a:tblPr/>
              <a:tblGrid>
                <a:gridCol w="2376264"/>
                <a:gridCol w="1233819"/>
                <a:gridCol w="2615740"/>
                <a:gridCol w="2375004"/>
              </a:tblGrid>
              <a:tr h="1397880">
                <a:tc>
                  <a:txBody>
                    <a:bodyPr/>
                    <a:lstStyle/>
                    <a:p>
                      <a:pPr algn="l">
                        <a:lnSpc>
                          <a:spcPct val="115000"/>
                        </a:lnSpc>
                        <a:spcAft>
                          <a:spcPts val="0"/>
                        </a:spcAft>
                      </a:pPr>
                      <a:r>
                        <a:rPr lang="pl-PL" sz="2000" b="1">
                          <a:solidFill>
                            <a:srgbClr val="000000"/>
                          </a:solidFill>
                          <a:effectLst/>
                          <a:latin typeface="Arial"/>
                          <a:ea typeface="Calibri"/>
                        </a:rPr>
                        <a:t>Typ szkoły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l. szkół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dziennik elektroniczny z uwzględnieniem szkół w zespołach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udział szkół z dziennikiem elektronicznym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60">
                <a:tc>
                  <a:txBody>
                    <a:bodyPr/>
                    <a:lstStyle/>
                    <a:p>
                      <a:pPr algn="l">
                        <a:lnSpc>
                          <a:spcPct val="115000"/>
                        </a:lnSpc>
                        <a:spcAft>
                          <a:spcPts val="0"/>
                        </a:spcAft>
                      </a:pPr>
                      <a:r>
                        <a:rPr lang="pl-PL" sz="2000" b="1">
                          <a:solidFill>
                            <a:srgbClr val="000000"/>
                          </a:solidFill>
                          <a:effectLst/>
                          <a:latin typeface="Arial"/>
                          <a:ea typeface="Calibri"/>
                        </a:rPr>
                        <a:t>Branżowa szkoła I stopnia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2171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1950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89,8%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60">
                <a:tc>
                  <a:txBody>
                    <a:bodyPr/>
                    <a:lstStyle/>
                    <a:p>
                      <a:pPr algn="l">
                        <a:lnSpc>
                          <a:spcPct val="115000"/>
                        </a:lnSpc>
                        <a:spcAft>
                          <a:spcPts val="0"/>
                        </a:spcAft>
                      </a:pPr>
                      <a:r>
                        <a:rPr lang="pl-PL" sz="2000" b="1">
                          <a:solidFill>
                            <a:srgbClr val="000000"/>
                          </a:solidFill>
                          <a:effectLst/>
                          <a:latin typeface="Arial"/>
                          <a:ea typeface="Calibri"/>
                        </a:rPr>
                        <a:t>Liceum ogólnokształcące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4409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2923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dirty="0">
                          <a:solidFill>
                            <a:srgbClr val="000000"/>
                          </a:solidFill>
                          <a:effectLst/>
                          <a:latin typeface="Arial"/>
                          <a:ea typeface="Calibri"/>
                        </a:rPr>
                        <a:t>66,3% </a:t>
                      </a:r>
                      <a:endParaRPr lang="pl-PL" sz="20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60">
                <a:tc>
                  <a:txBody>
                    <a:bodyPr/>
                    <a:lstStyle/>
                    <a:p>
                      <a:pPr algn="l">
                        <a:lnSpc>
                          <a:spcPct val="115000"/>
                        </a:lnSpc>
                        <a:spcAft>
                          <a:spcPts val="0"/>
                        </a:spcAft>
                      </a:pPr>
                      <a:r>
                        <a:rPr lang="pl-PL" sz="2000" b="1">
                          <a:solidFill>
                            <a:srgbClr val="000000"/>
                          </a:solidFill>
                          <a:effectLst/>
                          <a:latin typeface="Arial"/>
                          <a:ea typeface="Calibri"/>
                        </a:rPr>
                        <a:t>Szkoła podstawowa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14751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10025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68,0%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960">
                <a:tc>
                  <a:txBody>
                    <a:bodyPr/>
                    <a:lstStyle/>
                    <a:p>
                      <a:pPr algn="l">
                        <a:lnSpc>
                          <a:spcPct val="115000"/>
                        </a:lnSpc>
                        <a:spcAft>
                          <a:spcPts val="0"/>
                        </a:spcAft>
                      </a:pPr>
                      <a:r>
                        <a:rPr lang="pl-PL" sz="2000" b="1">
                          <a:solidFill>
                            <a:srgbClr val="000000"/>
                          </a:solidFill>
                          <a:effectLst/>
                          <a:latin typeface="Arial"/>
                          <a:ea typeface="Calibri"/>
                        </a:rPr>
                        <a:t>Technikum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2095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1900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90,7%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960">
                <a:tc>
                  <a:txBody>
                    <a:bodyPr/>
                    <a:lstStyle/>
                    <a:p>
                      <a:pPr algn="l">
                        <a:lnSpc>
                          <a:spcPct val="115000"/>
                        </a:lnSpc>
                        <a:spcAft>
                          <a:spcPts val="0"/>
                        </a:spcAft>
                      </a:pPr>
                      <a:r>
                        <a:rPr lang="pl-PL" sz="2000" b="1">
                          <a:solidFill>
                            <a:srgbClr val="000000"/>
                          </a:solidFill>
                          <a:effectLst/>
                          <a:latin typeface="Arial"/>
                          <a:ea typeface="Calibri"/>
                        </a:rPr>
                        <a:t>Razem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23 426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a:solidFill>
                            <a:srgbClr val="000000"/>
                          </a:solidFill>
                          <a:effectLst/>
                          <a:latin typeface="Arial"/>
                          <a:ea typeface="Calibri"/>
                        </a:rPr>
                        <a:t>16 798 </a:t>
                      </a:r>
                      <a:endParaRPr lang="pl-PL" sz="200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2000" b="1" dirty="0">
                          <a:solidFill>
                            <a:srgbClr val="000000"/>
                          </a:solidFill>
                          <a:effectLst/>
                          <a:latin typeface="Arial"/>
                          <a:ea typeface="Calibri"/>
                        </a:rPr>
                        <a:t>71, 69% </a:t>
                      </a:r>
                      <a:endParaRPr lang="pl-PL" sz="20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077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3975"/>
            <a:ext cx="2264123" cy="135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424935"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70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p:cNvSpPr/>
          <p:nvPr/>
        </p:nvSpPr>
        <p:spPr>
          <a:xfrm>
            <a:off x="251519" y="1028343"/>
            <a:ext cx="8744843" cy="4154984"/>
          </a:xfrm>
          <a:prstGeom prst="rect">
            <a:avLst/>
          </a:prstGeom>
        </p:spPr>
        <p:txBody>
          <a:bodyPr wrap="square">
            <a:spAutoFit/>
          </a:bodyPr>
          <a:lstStyle/>
          <a:p>
            <a:r>
              <a:rPr lang="pl-PL" sz="2400" b="1" dirty="0"/>
              <a:t>„SZKOŁA Z TVP” </a:t>
            </a:r>
            <a:endParaRPr lang="pl-PL" sz="2400" dirty="0"/>
          </a:p>
          <a:p>
            <a:r>
              <a:rPr lang="pl-PL" sz="2400" dirty="0"/>
              <a:t>Pierwsze zajęcia „Szkoły z TVP” </a:t>
            </a:r>
            <a:r>
              <a:rPr lang="pl-PL" sz="2400" b="1" dirty="0"/>
              <a:t>wystartowały już 30 marca </a:t>
            </a:r>
            <a:r>
              <a:rPr lang="pl-PL" sz="2400" dirty="0"/>
              <a:t>i były emitowane od poniedziałku do piątku na ogólnodostępnych antenach Telewizji Polskiej: TVP3, TVP Kultura, TVP Rozrywka, TVP Historia, TVP Sport i TVP HD. Lekcje trafiały także na platformę vod.tvp.pl, gdzie odnotowano </a:t>
            </a:r>
            <a:r>
              <a:rPr lang="pl-PL" sz="2400" b="1" dirty="0"/>
              <a:t>ponad 3 miliony </a:t>
            </a:r>
            <a:r>
              <a:rPr lang="pl-PL" sz="2400" b="1" dirty="0" err="1"/>
              <a:t>odtworzeń</a:t>
            </a:r>
            <a:r>
              <a:rPr lang="pl-PL" sz="2400" dirty="0"/>
              <a:t>. </a:t>
            </a:r>
          </a:p>
          <a:p>
            <a:r>
              <a:rPr lang="pl-PL" sz="2400" b="1" dirty="0"/>
              <a:t>Łącznie, w projekcie odbyło się 1600 premierowych lekcji! </a:t>
            </a:r>
            <a:endParaRPr lang="pl-PL" sz="2400" dirty="0"/>
          </a:p>
          <a:p>
            <a:r>
              <a:rPr lang="pl-PL" sz="2400" dirty="0"/>
              <a:t>„Szkołę z TVP” realizowano w </a:t>
            </a:r>
            <a:r>
              <a:rPr lang="pl-PL" sz="2400" b="1" dirty="0"/>
              <a:t>11 oddziałach terenowych </a:t>
            </a:r>
            <a:r>
              <a:rPr lang="pl-PL" sz="2400" dirty="0"/>
              <a:t>Telewizji Polskiej, a zajęcia poprowadziło </a:t>
            </a:r>
            <a:r>
              <a:rPr lang="pl-PL" sz="2400" b="1" dirty="0"/>
              <a:t>191 nauczycieli</a:t>
            </a:r>
            <a:r>
              <a:rPr lang="pl-PL" sz="2400" dirty="0"/>
              <a:t>. Wyemitowanych zostało </a:t>
            </a:r>
            <a:r>
              <a:rPr lang="pl-PL" sz="2400" b="1" dirty="0"/>
              <a:t>aż 1600 lekcji premierowych</a:t>
            </a:r>
            <a:r>
              <a:rPr lang="pl-PL" sz="2400" dirty="0"/>
              <a:t>, a czas antenowy oddany uczniom to </a:t>
            </a:r>
            <a:r>
              <a:rPr lang="pl-PL" sz="2400" b="1" dirty="0"/>
              <a:t>1440 godzin</a:t>
            </a:r>
            <a:r>
              <a:rPr lang="pl-PL" sz="2400" dirty="0"/>
              <a:t>. </a:t>
            </a:r>
            <a:endParaRPr lang="pl-PL" sz="2400" dirty="0"/>
          </a:p>
        </p:txBody>
      </p:sp>
    </p:spTree>
    <p:extLst>
      <p:ext uri="{BB962C8B-B14F-4D97-AF65-F5344CB8AC3E}">
        <p14:creationId xmlns:p14="http://schemas.microsoft.com/office/powerpoint/2010/main" val="23666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8707273"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67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74484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46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1" y="2828836"/>
            <a:ext cx="8816851" cy="2308324"/>
          </a:xfrm>
          <a:prstGeom prst="rect">
            <a:avLst/>
          </a:prstGeom>
        </p:spPr>
        <p:txBody>
          <a:bodyPr wrap="square">
            <a:spAutoFit/>
          </a:bodyPr>
          <a:lstStyle/>
          <a:p>
            <a:r>
              <a:rPr lang="pl-PL" sz="3600" b="1" dirty="0"/>
              <a:t>WSPARCIE UCZNIÓW PRZYGOTOWUJĄCYCH SIĘ DO EGZAMINÓW – NOWY HARMONOGRAM I ZASADY PRZEPROWADZANIA EGZAMINÓW W 2020 R. </a:t>
            </a:r>
            <a:endParaRPr lang="pl-PL" sz="3600" dirty="0"/>
          </a:p>
        </p:txBody>
      </p:sp>
    </p:spTree>
    <p:extLst>
      <p:ext uri="{BB962C8B-B14F-4D97-AF65-F5344CB8AC3E}">
        <p14:creationId xmlns:p14="http://schemas.microsoft.com/office/powerpoint/2010/main" val="43590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816851"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179512" y="4365104"/>
            <a:ext cx="8816851" cy="2585323"/>
          </a:xfrm>
          <a:prstGeom prst="rect">
            <a:avLst/>
          </a:prstGeom>
        </p:spPr>
        <p:txBody>
          <a:bodyPr wrap="square">
            <a:spAutoFit/>
          </a:bodyPr>
          <a:lstStyle/>
          <a:p>
            <a:r>
              <a:rPr lang="pl-PL" dirty="0"/>
              <a:t>Dodatkowo uczniowie, ich rodzice oraz nauczyciele mogli z ww. stron internetowych nieodpłatnie pobrać: </a:t>
            </a:r>
          </a:p>
          <a:p>
            <a:pPr marL="285750" indent="-285750">
              <a:buFont typeface="Arial" panose="020B0604020202020204" pitchFamily="34" charset="0"/>
              <a:buChar char="•"/>
            </a:pPr>
            <a:r>
              <a:rPr lang="pl-PL" dirty="0" smtClean="0"/>
              <a:t>informatory </a:t>
            </a:r>
            <a:r>
              <a:rPr lang="pl-PL" dirty="0"/>
              <a:t>o egzaminie ósmoklasisty z poszczególnych przedmiotów; </a:t>
            </a:r>
          </a:p>
          <a:p>
            <a:pPr marL="285750" indent="-285750">
              <a:buFont typeface="Arial" panose="020B0604020202020204" pitchFamily="34" charset="0"/>
              <a:buChar char="•"/>
            </a:pPr>
            <a:r>
              <a:rPr lang="pl-PL" dirty="0" smtClean="0"/>
              <a:t>przykładowe </a:t>
            </a:r>
            <a:r>
              <a:rPr lang="pl-PL" dirty="0"/>
              <a:t>arkusze egzaminacyjne z poszczególnych przedmiotów; </a:t>
            </a:r>
            <a:r>
              <a:rPr lang="pl-PL" dirty="0"/>
              <a:t>arkusze pierwszego próbnego egzaminu ósmoklasisty;  arkusze egzaminu ósmoklasisty przeprowadzonego w 2019 r.; </a:t>
            </a:r>
          </a:p>
          <a:p>
            <a:pPr marL="285750" indent="-285750">
              <a:buFont typeface="Arial" panose="020B0604020202020204" pitchFamily="34" charset="0"/>
              <a:buChar char="•"/>
            </a:pPr>
            <a:r>
              <a:rPr lang="pl-PL" dirty="0" smtClean="0"/>
              <a:t>osiem </a:t>
            </a:r>
            <a:r>
              <a:rPr lang="pl-PL" dirty="0"/>
              <a:t>zestawów zadań, zawierających wskazówki oraz szczegółowe wyjaśnienia rozwiązań zadań i przykładowe realizacje odpowiedzi w zadaniach otwartych;  filmy o egzaminie ósmoklasisty z poszczególnych przedmiotów.</a:t>
            </a:r>
            <a:endParaRPr lang="pl-PL" dirty="0"/>
          </a:p>
        </p:txBody>
      </p:sp>
    </p:spTree>
    <p:extLst>
      <p:ext uri="{BB962C8B-B14F-4D97-AF65-F5344CB8AC3E}">
        <p14:creationId xmlns:p14="http://schemas.microsoft.com/office/powerpoint/2010/main" val="214635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67" y="1124744"/>
            <a:ext cx="873608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39687" y="5035112"/>
            <a:ext cx="8746380" cy="1569660"/>
          </a:xfrm>
          <a:prstGeom prst="rect">
            <a:avLst/>
          </a:prstGeom>
        </p:spPr>
        <p:txBody>
          <a:bodyPr wrap="square">
            <a:spAutoFit/>
          </a:bodyPr>
          <a:lstStyle/>
          <a:p>
            <a:r>
              <a:rPr lang="pl-PL" sz="2400" b="1" dirty="0"/>
              <a:t>Ogółem wszystkie pliki egzaminów próbnych zostały pobrane 7 161 000 razy. Ponadto przez 8 dni (od 30 marca do 8 kwietnia br.) każdego dnia ok. 750 tys. osób pobierało pliki powtórkowych zadań do egzaminu ósmoklasisty, co daje razem ok. 6 mln pobrań. </a:t>
            </a:r>
            <a:endParaRPr lang="pl-PL" sz="2400" dirty="0"/>
          </a:p>
        </p:txBody>
      </p:sp>
    </p:spTree>
    <p:extLst>
      <p:ext uri="{BB962C8B-B14F-4D97-AF65-F5344CB8AC3E}">
        <p14:creationId xmlns:p14="http://schemas.microsoft.com/office/powerpoint/2010/main" val="281908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2" y="1124744"/>
            <a:ext cx="8816851" cy="5909310"/>
          </a:xfrm>
          <a:prstGeom prst="rect">
            <a:avLst/>
          </a:prstGeom>
        </p:spPr>
        <p:txBody>
          <a:bodyPr wrap="square">
            <a:spAutoFit/>
          </a:bodyPr>
          <a:lstStyle/>
          <a:p>
            <a:r>
              <a:rPr lang="pl-PL" sz="2100" b="1" dirty="0"/>
              <a:t>Egzamin potwierdzający kwalifikacje w zawodzie i egzamin zawodowy </a:t>
            </a:r>
            <a:endParaRPr lang="pl-PL" sz="2100" dirty="0"/>
          </a:p>
          <a:p>
            <a:r>
              <a:rPr lang="pl-PL" sz="2100" b="1" dirty="0"/>
              <a:t>Przygotowujący się do tych egzaminów mają do dyspozycji: </a:t>
            </a:r>
            <a:endParaRPr lang="pl-PL" sz="2100" dirty="0"/>
          </a:p>
          <a:p>
            <a:pPr>
              <a:buFont typeface="Arial" panose="020B0604020202020204" pitchFamily="34" charset="0"/>
              <a:buChar char="•"/>
            </a:pPr>
            <a:r>
              <a:rPr lang="pl-PL" sz="2100" dirty="0" smtClean="0"/>
              <a:t>informatory </a:t>
            </a:r>
            <a:r>
              <a:rPr lang="pl-PL" sz="2100" dirty="0"/>
              <a:t>o egzaminie potwierdzającym kwalifikacje w zawodzie oraz informatory o egzaminie zawodowym zawierające przykładowe zadania wraz z </a:t>
            </a:r>
            <a:r>
              <a:rPr lang="pl-PL" sz="2100" dirty="0" smtClean="0"/>
              <a:t>rozwiązaniami,</a:t>
            </a:r>
          </a:p>
          <a:p>
            <a:pPr>
              <a:buFont typeface="Arial" panose="020B0604020202020204" pitchFamily="34" charset="0"/>
              <a:buChar char="•"/>
            </a:pPr>
            <a:r>
              <a:rPr lang="pl-PL" sz="2100" dirty="0" smtClean="0"/>
              <a:t> </a:t>
            </a:r>
            <a:r>
              <a:rPr lang="pl-PL" sz="2100" dirty="0"/>
              <a:t>arkusze egzaminacyjne z ubiegłych lat, </a:t>
            </a:r>
            <a:endParaRPr lang="pl-PL" sz="2100" dirty="0" smtClean="0"/>
          </a:p>
          <a:p>
            <a:pPr>
              <a:buFont typeface="Arial" panose="020B0604020202020204" pitchFamily="34" charset="0"/>
              <a:buChar char="•"/>
            </a:pPr>
            <a:r>
              <a:rPr lang="pl-PL" sz="2100" dirty="0" smtClean="0"/>
              <a:t>jawne </a:t>
            </a:r>
            <a:r>
              <a:rPr lang="pl-PL" sz="2100" dirty="0"/>
              <a:t>zadania egzaminacyjne do części praktycznej egzaminu zawodowego. </a:t>
            </a:r>
          </a:p>
          <a:p>
            <a:r>
              <a:rPr lang="pl-PL" sz="2100" b="1" dirty="0"/>
              <a:t>Statystyki odsłon materiałów egzaminacyjnych ze strony internetowej CKE: </a:t>
            </a:r>
            <a:endParaRPr lang="pl-PL" sz="2100" dirty="0"/>
          </a:p>
          <a:p>
            <a:r>
              <a:rPr lang="pl-PL" sz="2100" b="1" dirty="0"/>
              <a:t>Egzamin potwierdzający kwalifikacje w zawodzie formuła 2012</a:t>
            </a:r>
            <a:r>
              <a:rPr lang="pl-PL" sz="2100" dirty="0"/>
              <a:t>: </a:t>
            </a:r>
          </a:p>
          <a:p>
            <a:pPr>
              <a:buFont typeface="Arial" panose="020B0604020202020204" pitchFamily="34" charset="0"/>
              <a:buChar char="•"/>
            </a:pPr>
            <a:r>
              <a:rPr lang="pl-PL" sz="2100" dirty="0" smtClean="0"/>
              <a:t>Informatory </a:t>
            </a:r>
            <a:r>
              <a:rPr lang="pl-PL" sz="2100" dirty="0"/>
              <a:t>– liczba odsłon: 4 586; </a:t>
            </a:r>
            <a:endParaRPr lang="pl-PL" sz="2100" dirty="0" smtClean="0"/>
          </a:p>
          <a:p>
            <a:pPr>
              <a:buFont typeface="Arial" panose="020B0604020202020204" pitchFamily="34" charset="0"/>
              <a:buChar char="•"/>
            </a:pPr>
            <a:r>
              <a:rPr lang="pl-PL" sz="2100" dirty="0" smtClean="0"/>
              <a:t>Arkusze </a:t>
            </a:r>
            <a:r>
              <a:rPr lang="pl-PL" sz="2100" dirty="0"/>
              <a:t>– liczba odsłon: 132 559. </a:t>
            </a:r>
          </a:p>
          <a:p>
            <a:r>
              <a:rPr lang="pl-PL" sz="2100" b="1" dirty="0"/>
              <a:t>Egzamin potwierdzający kwalifikacje w zawodzie formuła 2017</a:t>
            </a:r>
            <a:r>
              <a:rPr lang="pl-PL" sz="2100" dirty="0"/>
              <a:t>: </a:t>
            </a:r>
          </a:p>
          <a:p>
            <a:pPr>
              <a:buFont typeface="Arial" panose="020B0604020202020204" pitchFamily="34" charset="0"/>
              <a:buChar char="•"/>
            </a:pPr>
            <a:r>
              <a:rPr lang="pl-PL" sz="2100" dirty="0" smtClean="0"/>
              <a:t>Informatory </a:t>
            </a:r>
            <a:r>
              <a:rPr lang="pl-PL" sz="2100" dirty="0"/>
              <a:t>– liczba odsłon: 13 859; </a:t>
            </a:r>
            <a:endParaRPr lang="pl-PL" sz="2100" dirty="0" smtClean="0"/>
          </a:p>
          <a:p>
            <a:pPr>
              <a:buFont typeface="Arial" panose="020B0604020202020204" pitchFamily="34" charset="0"/>
              <a:buChar char="•"/>
            </a:pPr>
            <a:r>
              <a:rPr lang="pl-PL" sz="2100" dirty="0" smtClean="0"/>
              <a:t>Arkusze </a:t>
            </a:r>
            <a:r>
              <a:rPr lang="pl-PL" sz="2100" dirty="0"/>
              <a:t>– liczba odsłon: 56 250, </a:t>
            </a:r>
          </a:p>
          <a:p>
            <a:r>
              <a:rPr lang="pl-PL" sz="2100" b="1" dirty="0"/>
              <a:t>Egzamin zawodowy formuła 2019</a:t>
            </a:r>
            <a:r>
              <a:rPr lang="pl-PL" sz="2100" dirty="0"/>
              <a:t>: </a:t>
            </a:r>
          </a:p>
          <a:p>
            <a:pPr>
              <a:buFont typeface="Arial" panose="020B0604020202020204" pitchFamily="34" charset="0"/>
              <a:buChar char="•"/>
            </a:pPr>
            <a:r>
              <a:rPr lang="pl-PL" sz="2100" dirty="0" smtClean="0"/>
              <a:t>Informatory </a:t>
            </a:r>
            <a:r>
              <a:rPr lang="pl-PL" sz="2100" dirty="0"/>
              <a:t>– liczba odsłon: 5 963; </a:t>
            </a:r>
            <a:endParaRPr lang="pl-PL" sz="2100" dirty="0" smtClean="0"/>
          </a:p>
          <a:p>
            <a:pPr>
              <a:buFont typeface="Arial" panose="020B0604020202020204" pitchFamily="34" charset="0"/>
              <a:buChar char="•"/>
            </a:pPr>
            <a:r>
              <a:rPr lang="pl-PL" sz="2100" dirty="0" smtClean="0"/>
              <a:t>Zadania </a:t>
            </a:r>
            <a:r>
              <a:rPr lang="pl-PL" sz="2100" dirty="0"/>
              <a:t>egzaminacyjne jawne wskazane na sesję Lato 2020 – liczba odsłon: 23 940. </a:t>
            </a:r>
          </a:p>
        </p:txBody>
      </p:sp>
    </p:spTree>
    <p:extLst>
      <p:ext uri="{BB962C8B-B14F-4D97-AF65-F5344CB8AC3E}">
        <p14:creationId xmlns:p14="http://schemas.microsoft.com/office/powerpoint/2010/main" val="385220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20" y="1154432"/>
            <a:ext cx="8856843" cy="551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32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816851"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63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55624"/>
            <a:ext cx="8672835" cy="503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03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496944"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91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467544" y="1556792"/>
            <a:ext cx="8352928" cy="584775"/>
          </a:xfrm>
          <a:prstGeom prst="rect">
            <a:avLst/>
          </a:prstGeom>
        </p:spPr>
        <p:txBody>
          <a:bodyPr wrap="square">
            <a:spAutoFit/>
          </a:bodyPr>
          <a:lstStyle/>
          <a:p>
            <a:r>
              <a:rPr lang="pl-PL" sz="3200" b="1" dirty="0"/>
              <a:t>POMOC PSYCHOLOGICZNO-PEDAGOGICZNA </a:t>
            </a:r>
            <a:endParaRPr lang="pl-PL" sz="3200" dirty="0"/>
          </a:p>
        </p:txBody>
      </p:sp>
      <p:sp>
        <p:nvSpPr>
          <p:cNvPr id="3" name="Prostokąt 2"/>
          <p:cNvSpPr/>
          <p:nvPr/>
        </p:nvSpPr>
        <p:spPr>
          <a:xfrm>
            <a:off x="399158" y="2141567"/>
            <a:ext cx="8597206" cy="4524315"/>
          </a:xfrm>
          <a:prstGeom prst="rect">
            <a:avLst/>
          </a:prstGeom>
        </p:spPr>
        <p:txBody>
          <a:bodyPr wrap="square">
            <a:spAutoFit/>
          </a:bodyPr>
          <a:lstStyle/>
          <a:p>
            <a:r>
              <a:rPr lang="pl-PL" sz="2400" dirty="0"/>
              <a:t>Szkoły na bieżąco reagują na potrzeby uczniów i pojawiające się problemy. Kontakty do pedagogów i psychologów oraz innych specjalistów, a także informacje o </a:t>
            </a:r>
            <a:r>
              <a:rPr lang="pl-PL" sz="2400" dirty="0" smtClean="0"/>
              <a:t>sposobie </a:t>
            </a:r>
            <a:r>
              <a:rPr lang="pl-PL" sz="2400" dirty="0"/>
              <a:t>komunikowania się zostały przekazane uczniom. </a:t>
            </a:r>
            <a:r>
              <a:rPr lang="pl-PL" sz="2400" b="1" dirty="0"/>
              <a:t>Pomoc psychologiczno-pedagogiczna jest udzielana w formie zdalnej</a:t>
            </a:r>
            <a:r>
              <a:rPr lang="pl-PL" sz="2400" dirty="0"/>
              <a:t>, przy użyciu odpowiednich narzędzi, jak np.: strona internetowa szkoły, dziennik elektroniczny, poczta elektroniczna, komunikatory i platformy komunikacyjne oraz w formie telefonicznej (rozmowy bezpośrednie z uczniami lub rodzicami). </a:t>
            </a:r>
            <a:endParaRPr lang="pl-PL" sz="2400" dirty="0" smtClean="0"/>
          </a:p>
          <a:p>
            <a:r>
              <a:rPr lang="pl-PL" sz="2400" b="1" dirty="0" smtClean="0"/>
              <a:t>Od </a:t>
            </a:r>
            <a:r>
              <a:rPr lang="pl-PL" sz="2400" b="1" dirty="0"/>
              <a:t>4 maja 2020 roku </a:t>
            </a:r>
            <a:r>
              <a:rPr lang="pl-PL" sz="2400" dirty="0"/>
              <a:t>zostało zniesione ograniczenie funkcjonowania poradni psychologiczno-pedagogicznych, w tym poradni specjalistycznych </a:t>
            </a:r>
            <a:endParaRPr lang="pl-PL" sz="2400" dirty="0"/>
          </a:p>
        </p:txBody>
      </p:sp>
    </p:spTree>
    <p:extLst>
      <p:ext uri="{BB962C8B-B14F-4D97-AF65-F5344CB8AC3E}">
        <p14:creationId xmlns:p14="http://schemas.microsoft.com/office/powerpoint/2010/main" val="235485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51519" y="1859340"/>
            <a:ext cx="8744843" cy="4401205"/>
          </a:xfrm>
          <a:prstGeom prst="rect">
            <a:avLst/>
          </a:prstGeom>
        </p:spPr>
        <p:txBody>
          <a:bodyPr wrap="square">
            <a:spAutoFit/>
          </a:bodyPr>
          <a:lstStyle/>
          <a:p>
            <a:r>
              <a:rPr lang="pl-PL" sz="2800" dirty="0"/>
              <a:t>W okresie </a:t>
            </a:r>
            <a:r>
              <a:rPr lang="pl-PL" sz="2800" b="1" dirty="0"/>
              <a:t>od 16 do 19 marca 2020 r. </a:t>
            </a:r>
            <a:r>
              <a:rPr lang="pl-PL" sz="2800" dirty="0"/>
              <a:t>kuratorzy oświaty monitorowali organizowanie zdalnego nauczania przez szkoły i placówki, a następnie </a:t>
            </a:r>
            <a:r>
              <a:rPr lang="pl-PL" sz="2800" b="1" dirty="0"/>
              <a:t>od 20 marca </a:t>
            </a:r>
            <a:r>
              <a:rPr lang="pl-PL" sz="2800" dirty="0"/>
              <a:t>organizowanie kształcenia na odległość. </a:t>
            </a:r>
            <a:endParaRPr lang="pl-PL" sz="2800" dirty="0" smtClean="0"/>
          </a:p>
          <a:p>
            <a:r>
              <a:rPr lang="pl-PL" sz="2800" dirty="0" smtClean="0"/>
              <a:t>Przekazane </a:t>
            </a:r>
            <a:r>
              <a:rPr lang="pl-PL" sz="2800" dirty="0"/>
              <a:t>Ministerstwu Edukacji Narodowej przez kuratorów oświaty dane wskazały, że zdalne nauczanie z wykorzystaniem metod i technik kształcenia na odległość lub w inny sposób ustalony przez dyrektora szkoły w uzgodnieniu z organem prowadzącym, realizuje100% szkół. 	</a:t>
            </a:r>
          </a:p>
        </p:txBody>
      </p:sp>
    </p:spTree>
    <p:extLst>
      <p:ext uri="{BB962C8B-B14F-4D97-AF65-F5344CB8AC3E}">
        <p14:creationId xmlns:p14="http://schemas.microsoft.com/office/powerpoint/2010/main" val="388863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1" y="1720840"/>
            <a:ext cx="8816851" cy="4401205"/>
          </a:xfrm>
          <a:prstGeom prst="rect">
            <a:avLst/>
          </a:prstGeom>
        </p:spPr>
        <p:txBody>
          <a:bodyPr wrap="square">
            <a:spAutoFit/>
          </a:bodyPr>
          <a:lstStyle/>
          <a:p>
            <a:r>
              <a:rPr lang="pl-PL" sz="2800" dirty="0"/>
              <a:t>Od dnia 25 marca 2020 r., zajęcia w szkole są realizowane przez nauczycieli w ramach obowiązującego ich dotychczas tygodniowego obowiązkowego wymiaru godzin zajęć dydaktycznych, wychowawczych i opiekuńczych, a co za tym idzie realizowana jest podstawa programowa kształcenia ogólnego dla poszczególnych typów szkół</a:t>
            </a:r>
            <a:r>
              <a:rPr lang="pl-PL" sz="2800" dirty="0" smtClean="0"/>
              <a:t>.</a:t>
            </a:r>
          </a:p>
          <a:p>
            <a:r>
              <a:rPr lang="pl-PL" sz="2800" dirty="0" smtClean="0"/>
              <a:t>Sposób </a:t>
            </a:r>
            <a:r>
              <a:rPr lang="pl-PL" sz="2800" dirty="0"/>
              <a:t>realizacji podstawy programowej należy </a:t>
            </a:r>
            <a:r>
              <a:rPr lang="pl-PL" sz="2800" b="1" dirty="0"/>
              <a:t>do autonomicznej decyzji nauczyciela</a:t>
            </a:r>
            <a:r>
              <a:rPr lang="pl-PL" sz="2800" dirty="0"/>
              <a:t>, z uwzględnieniem warunków i sposobu realizacji ustalonych w podstawie programowej. </a:t>
            </a:r>
            <a:endParaRPr lang="pl-PL" sz="2800" dirty="0"/>
          </a:p>
        </p:txBody>
      </p:sp>
    </p:spTree>
    <p:extLst>
      <p:ext uri="{BB962C8B-B14F-4D97-AF65-F5344CB8AC3E}">
        <p14:creationId xmlns:p14="http://schemas.microsoft.com/office/powerpoint/2010/main" val="401735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1" y="1582341"/>
            <a:ext cx="8816851" cy="4401205"/>
          </a:xfrm>
          <a:prstGeom prst="rect">
            <a:avLst/>
          </a:prstGeom>
        </p:spPr>
        <p:txBody>
          <a:bodyPr wrap="square">
            <a:spAutoFit/>
          </a:bodyPr>
          <a:lstStyle/>
          <a:p>
            <a:r>
              <a:rPr lang="pl-PL" sz="2800" dirty="0"/>
              <a:t>Jednocześnie w związku z monitorowaniem realizacji kształcenia na odległość Kuratorzy Oświaty ustalili, że szkoły do realizacji ww. kształcenia wykorzystują przede wszystkim dzienniki elektroniczne (wskazań 13 753) i platformę epodreczniki.pl (wskazań 13 570) oraz korzystają z innych form kontaktu z uczniami i ich rodzicami, np. platform (</a:t>
            </a:r>
            <a:r>
              <a:rPr lang="pl-PL" sz="2800" dirty="0" err="1"/>
              <a:t>moodle</a:t>
            </a:r>
            <a:r>
              <a:rPr lang="pl-PL" sz="2800" dirty="0"/>
              <a:t>, </a:t>
            </a:r>
            <a:r>
              <a:rPr lang="pl-PL" sz="2800" dirty="0" err="1"/>
              <a:t>edullo</a:t>
            </a:r>
            <a:r>
              <a:rPr lang="pl-PL" sz="2800" dirty="0"/>
              <a:t>, </a:t>
            </a:r>
            <a:r>
              <a:rPr lang="pl-PL" sz="2800" dirty="0" err="1"/>
              <a:t>classroom</a:t>
            </a:r>
            <a:r>
              <a:rPr lang="pl-PL" sz="2800" dirty="0"/>
              <a:t>, </a:t>
            </a:r>
            <a:r>
              <a:rPr lang="pl-PL" sz="2800" dirty="0" err="1"/>
              <a:t>gsuit</a:t>
            </a:r>
            <a:r>
              <a:rPr lang="pl-PL" sz="2800" dirty="0"/>
              <a:t>), komunikatorów internetowych (Messenger, Facebook, Skype, WhatsApp), poczty e-mail, poczty tradycyjnej, kontaktów telefonicznych (sms, rozmowa - wskazań 21 415</a:t>
            </a:r>
            <a:r>
              <a:rPr lang="pl-PL" sz="2800" dirty="0" smtClean="0"/>
              <a:t>).</a:t>
            </a:r>
            <a:endParaRPr lang="pl-PL" sz="2800" dirty="0"/>
          </a:p>
        </p:txBody>
      </p:sp>
    </p:spTree>
    <p:extLst>
      <p:ext uri="{BB962C8B-B14F-4D97-AF65-F5344CB8AC3E}">
        <p14:creationId xmlns:p14="http://schemas.microsoft.com/office/powerpoint/2010/main" val="288426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2" y="1997839"/>
            <a:ext cx="8568952" cy="3539430"/>
          </a:xfrm>
          <a:prstGeom prst="rect">
            <a:avLst/>
          </a:prstGeom>
        </p:spPr>
        <p:txBody>
          <a:bodyPr wrap="square">
            <a:spAutoFit/>
          </a:bodyPr>
          <a:lstStyle/>
          <a:p>
            <a:r>
              <a:rPr lang="pl-PL" sz="2800" b="1" dirty="0"/>
              <a:t>W dniach 22 i 24 kwietnia br. </a:t>
            </a:r>
            <a:r>
              <a:rPr lang="pl-PL" sz="2800" dirty="0"/>
              <a:t>kuratorzy oświaty przekazywali do MEN informacje dotyczące liczby liceów ogólnokształcących i liczby techników, w których podjęto uchwały klasyfikacyjne w sprawie klasyfikacji uczniów ostatnich klas liceum ogólnokształcącego i technikum. </a:t>
            </a:r>
          </a:p>
          <a:p>
            <a:endParaRPr lang="pl-PL" sz="2800" b="1" dirty="0" smtClean="0"/>
          </a:p>
          <a:p>
            <a:r>
              <a:rPr lang="pl-PL" sz="2800" b="1" dirty="0" smtClean="0"/>
              <a:t>Z </a:t>
            </a:r>
            <a:r>
              <a:rPr lang="pl-PL" sz="2800" b="1" dirty="0"/>
              <a:t>przekazanych danych wynika, że we wszystkich szkołach podjęto uchwały klasyfikacyjne. </a:t>
            </a:r>
            <a:endParaRPr lang="pl-PL" sz="2800" dirty="0"/>
          </a:p>
        </p:txBody>
      </p:sp>
    </p:spTree>
    <p:extLst>
      <p:ext uri="{BB962C8B-B14F-4D97-AF65-F5344CB8AC3E}">
        <p14:creationId xmlns:p14="http://schemas.microsoft.com/office/powerpoint/2010/main" val="180012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323526" y="2228672"/>
            <a:ext cx="8672835" cy="1754326"/>
          </a:xfrm>
          <a:prstGeom prst="rect">
            <a:avLst/>
          </a:prstGeom>
        </p:spPr>
        <p:txBody>
          <a:bodyPr wrap="square">
            <a:spAutoFit/>
          </a:bodyPr>
          <a:lstStyle/>
          <a:p>
            <a:r>
              <a:rPr lang="pl-PL" sz="3600" b="1" dirty="0"/>
              <a:t>ZIDENTYFIKOWANE WYZWANIA </a:t>
            </a:r>
            <a:r>
              <a:rPr lang="pl-PL" sz="3600" b="1" dirty="0" smtClean="0"/>
              <a:t/>
            </a:r>
            <a:br>
              <a:rPr lang="pl-PL" sz="3600" b="1" dirty="0" smtClean="0"/>
            </a:br>
            <a:r>
              <a:rPr lang="pl-PL" sz="3600" b="1" dirty="0" smtClean="0"/>
              <a:t>I </a:t>
            </a:r>
            <a:r>
              <a:rPr lang="pl-PL" sz="3600" b="1" dirty="0"/>
              <a:t>PODEJMOWANIE DZIAŁANIA </a:t>
            </a:r>
            <a:r>
              <a:rPr lang="pl-PL" sz="3600" b="1" dirty="0" smtClean="0"/>
              <a:t>PAŃSTW CZŁONKOWSKICH UE</a:t>
            </a:r>
            <a:endParaRPr lang="pl-PL" sz="3600" dirty="0"/>
          </a:p>
        </p:txBody>
      </p:sp>
    </p:spTree>
    <p:extLst>
      <p:ext uri="{BB962C8B-B14F-4D97-AF65-F5344CB8AC3E}">
        <p14:creationId xmlns:p14="http://schemas.microsoft.com/office/powerpoint/2010/main" val="329913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p:cNvSpPr/>
          <p:nvPr/>
        </p:nvSpPr>
        <p:spPr>
          <a:xfrm>
            <a:off x="179512" y="1124744"/>
            <a:ext cx="8816851" cy="3539430"/>
          </a:xfrm>
          <a:prstGeom prst="rect">
            <a:avLst/>
          </a:prstGeom>
        </p:spPr>
        <p:txBody>
          <a:bodyPr wrap="square">
            <a:spAutoFit/>
          </a:bodyPr>
          <a:lstStyle/>
          <a:p>
            <a:pPr marL="514350" indent="-514350">
              <a:buFont typeface="+mj-lt"/>
              <a:buAutoNum type="arabicPeriod"/>
            </a:pPr>
            <a:r>
              <a:rPr lang="pl-PL" sz="2800" dirty="0" smtClean="0"/>
              <a:t>Jednym </a:t>
            </a:r>
            <a:r>
              <a:rPr lang="pl-PL" sz="2800" dirty="0"/>
              <a:t>z największych hamulców dla powszechnego wdrażania nauczania zdalnego dla prawie wszystkich </a:t>
            </a:r>
            <a:r>
              <a:rPr lang="pl-PL" sz="2800" dirty="0" err="1"/>
              <a:t>PCz</a:t>
            </a:r>
            <a:r>
              <a:rPr lang="pl-PL" sz="2800" dirty="0"/>
              <a:t> jest przede wszystkim </a:t>
            </a:r>
            <a:r>
              <a:rPr lang="pl-PL" sz="2800" b="1" dirty="0"/>
              <a:t>zagrożenie wykluczeniem cyfrowym niektórych grup społecznych</a:t>
            </a:r>
            <a:r>
              <a:rPr lang="pl-PL" sz="2800" dirty="0"/>
              <a:t>. Wciąż w UE istnieje wysokie ryzyko pogłębienia nierówności cyfrowych. Dużym problemem w oferowaniu edukacji </a:t>
            </a:r>
            <a:r>
              <a:rPr lang="pl-PL" sz="2800" dirty="0" smtClean="0"/>
              <a:t>zdalnej </a:t>
            </a:r>
            <a:r>
              <a:rPr lang="pl-PL" sz="2800" dirty="0"/>
              <a:t>dla wszystkich są nierówności infrastrukturalne i dostępność sprzętu oraz łączy internetowych. </a:t>
            </a:r>
            <a:endParaRPr lang="pl-PL" sz="2800" dirty="0"/>
          </a:p>
        </p:txBody>
      </p:sp>
    </p:spTree>
    <p:extLst>
      <p:ext uri="{BB962C8B-B14F-4D97-AF65-F5344CB8AC3E}">
        <p14:creationId xmlns:p14="http://schemas.microsoft.com/office/powerpoint/2010/main" val="389144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51519" y="2274838"/>
            <a:ext cx="8744843" cy="2677656"/>
          </a:xfrm>
          <a:prstGeom prst="rect">
            <a:avLst/>
          </a:prstGeom>
        </p:spPr>
        <p:txBody>
          <a:bodyPr wrap="square">
            <a:spAutoFit/>
          </a:bodyPr>
          <a:lstStyle/>
          <a:p>
            <a:r>
              <a:rPr lang="pl-PL" sz="2800" dirty="0" smtClean="0"/>
              <a:t>2. Głównym </a:t>
            </a:r>
            <a:r>
              <a:rPr lang="pl-PL" sz="2800" dirty="0"/>
              <a:t>wyzwaniem pozostaje </a:t>
            </a:r>
            <a:r>
              <a:rPr lang="pl-PL" sz="2800" b="1" dirty="0"/>
              <a:t>wspieranie uczniów i rodzin znajdujących się w niekorzystnej sytuacji społecznej i ekonomicznej</a:t>
            </a:r>
            <a:r>
              <a:rPr lang="pl-PL" sz="2800" dirty="0"/>
              <a:t>. Najtrudniejsze pozostaje zaangażowanie dzieci z rodzin, które nie mają odpowiedniego podejścia do edukacji, mają problemy językowe lub braki w umiejętnościach. </a:t>
            </a:r>
            <a:endParaRPr lang="pl-PL" sz="2800" dirty="0"/>
          </a:p>
        </p:txBody>
      </p:sp>
    </p:spTree>
    <p:extLst>
      <p:ext uri="{BB962C8B-B14F-4D97-AF65-F5344CB8AC3E}">
        <p14:creationId xmlns:p14="http://schemas.microsoft.com/office/powerpoint/2010/main" val="225407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51520" y="2551837"/>
            <a:ext cx="8568952" cy="2246769"/>
          </a:xfrm>
          <a:prstGeom prst="rect">
            <a:avLst/>
          </a:prstGeom>
        </p:spPr>
        <p:txBody>
          <a:bodyPr wrap="square">
            <a:spAutoFit/>
          </a:bodyPr>
          <a:lstStyle/>
          <a:p>
            <a:r>
              <a:rPr lang="pl-PL" sz="2800" dirty="0" smtClean="0"/>
              <a:t>3. Ponadto </a:t>
            </a:r>
            <a:r>
              <a:rPr lang="pl-PL" sz="2800" dirty="0"/>
              <a:t>konsekwencją pandemii są</a:t>
            </a:r>
            <a:r>
              <a:rPr lang="pl-PL" sz="2800" b="1" dirty="0"/>
              <a:t>: ograniczona możliwość realizacji społecznego aspektu edukacji</a:t>
            </a:r>
            <a:r>
              <a:rPr lang="pl-PL" sz="2800" dirty="0"/>
              <a:t>, w tym kontaktu z rówieśnikami czy negatywny wpływ na zdrowie psychiczne uczniów związane z obowiązkową izolacją. </a:t>
            </a:r>
            <a:endParaRPr lang="pl-PL" sz="2800" dirty="0"/>
          </a:p>
        </p:txBody>
      </p:sp>
    </p:spTree>
    <p:extLst>
      <p:ext uri="{BB962C8B-B14F-4D97-AF65-F5344CB8AC3E}">
        <p14:creationId xmlns:p14="http://schemas.microsoft.com/office/powerpoint/2010/main" val="423690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1" y="1997839"/>
            <a:ext cx="8816851" cy="3539430"/>
          </a:xfrm>
          <a:prstGeom prst="rect">
            <a:avLst/>
          </a:prstGeom>
        </p:spPr>
        <p:txBody>
          <a:bodyPr wrap="square">
            <a:spAutoFit/>
          </a:bodyPr>
          <a:lstStyle/>
          <a:p>
            <a:r>
              <a:rPr lang="pl-PL" sz="2800" dirty="0" smtClean="0"/>
              <a:t>4. Wiele </a:t>
            </a:r>
            <a:r>
              <a:rPr lang="pl-PL" sz="2800" dirty="0"/>
              <a:t>państw sygnalizuje także, że konieczne jest odpowiednie </a:t>
            </a:r>
            <a:r>
              <a:rPr lang="pl-PL" sz="2800" b="1" dirty="0"/>
              <a:t>wsparcie dla nauczycieli</a:t>
            </a:r>
            <a:r>
              <a:rPr lang="pl-PL" sz="2800" dirty="0"/>
              <a:t>, którzy muszą przemóc wiele przeszkód, np. wielu ma zahamowania w zakresie użytkowania narzędzi on-line i brakuje im odpowiedniego doświadczenia. Istnieje potrzeba natychmiastowej koordynacji i intensywnego szkolenia nauczycieli w zakresie korzystania z narzędzi </a:t>
            </a:r>
            <a:r>
              <a:rPr lang="pl-PL" sz="2800" dirty="0" smtClean="0"/>
              <a:t>technologicznych </a:t>
            </a:r>
            <a:r>
              <a:rPr lang="pl-PL" sz="2800" dirty="0"/>
              <a:t>do nauczania na odległość. </a:t>
            </a:r>
            <a:endParaRPr lang="pl-PL" sz="2800" dirty="0"/>
          </a:p>
        </p:txBody>
      </p:sp>
    </p:spTree>
    <p:extLst>
      <p:ext uri="{BB962C8B-B14F-4D97-AF65-F5344CB8AC3E}">
        <p14:creationId xmlns:p14="http://schemas.microsoft.com/office/powerpoint/2010/main" val="287062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Symbol zastępczy zawartości 4"/>
          <p:cNvGraphicFramePr>
            <a:graphicFrameLocks noGrp="1"/>
          </p:cNvGraphicFramePr>
          <p:nvPr>
            <p:ph idx="1"/>
            <p:extLst>
              <p:ext uri="{D42A27DB-BD31-4B8C-83A1-F6EECF244321}">
                <p14:modId xmlns:p14="http://schemas.microsoft.com/office/powerpoint/2010/main" val="3121724460"/>
              </p:ext>
            </p:extLst>
          </p:nvPr>
        </p:nvGraphicFramePr>
        <p:xfrm>
          <a:off x="827584" y="1556792"/>
          <a:ext cx="7632849" cy="4392487"/>
        </p:xfrm>
        <a:graphic>
          <a:graphicData uri="http://schemas.openxmlformats.org/drawingml/2006/table">
            <a:tbl>
              <a:tblPr>
                <a:tableStyleId>{5C22544A-7EE6-4342-B048-85BDC9FD1C3A}</a:tableStyleId>
              </a:tblPr>
              <a:tblGrid>
                <a:gridCol w="2544283"/>
                <a:gridCol w="2544283"/>
                <a:gridCol w="2544283"/>
              </a:tblGrid>
              <a:tr h="1254997">
                <a:tc>
                  <a:txBody>
                    <a:bodyPr/>
                    <a:lstStyle/>
                    <a:p>
                      <a:pPr algn="l" fontAlgn="ctr"/>
                      <a:r>
                        <a:rPr lang="pl-PL" sz="4000" u="none" strike="noStrike" dirty="0">
                          <a:effectLst/>
                        </a:rPr>
                        <a:t>Typ</a:t>
                      </a:r>
                      <a:endParaRPr lang="pl-PL" sz="4000" b="0" i="0" u="none" strike="noStrike" dirty="0">
                        <a:solidFill>
                          <a:srgbClr val="000000"/>
                        </a:solidFill>
                        <a:effectLst/>
                        <a:latin typeface="Calibri"/>
                      </a:endParaRPr>
                    </a:p>
                  </a:txBody>
                  <a:tcPr marL="9525" marR="9525" marT="9525" marB="0" anchor="ctr"/>
                </a:tc>
                <a:tc>
                  <a:txBody>
                    <a:bodyPr/>
                    <a:lstStyle/>
                    <a:p>
                      <a:pPr algn="l" fontAlgn="ctr"/>
                      <a:r>
                        <a:rPr lang="pl-PL" sz="4000" u="none" strike="noStrike" dirty="0">
                          <a:effectLst/>
                        </a:rPr>
                        <a:t>Liczba szkół</a:t>
                      </a:r>
                      <a:endParaRPr lang="pl-PL" sz="4000" b="0" i="0" u="none" strike="noStrike" dirty="0">
                        <a:solidFill>
                          <a:srgbClr val="000000"/>
                        </a:solidFill>
                        <a:effectLst/>
                        <a:latin typeface="Calibri"/>
                      </a:endParaRPr>
                    </a:p>
                  </a:txBody>
                  <a:tcPr marL="9525" marR="9525" marT="9525" marB="0" anchor="ctr"/>
                </a:tc>
                <a:tc>
                  <a:txBody>
                    <a:bodyPr/>
                    <a:lstStyle/>
                    <a:p>
                      <a:pPr algn="l" fontAlgn="ctr"/>
                      <a:r>
                        <a:rPr lang="pl-PL" sz="4000" u="none" strike="noStrike" dirty="0">
                          <a:effectLst/>
                        </a:rPr>
                        <a:t>Liczba uczniów</a:t>
                      </a:r>
                      <a:endParaRPr lang="pl-PL" sz="4000" b="0" i="0" u="none" strike="noStrike" dirty="0">
                        <a:solidFill>
                          <a:srgbClr val="000000"/>
                        </a:solidFill>
                        <a:effectLst/>
                        <a:latin typeface="Calibri"/>
                      </a:endParaRPr>
                    </a:p>
                  </a:txBody>
                  <a:tcPr marL="9525" marR="9525" marT="9525" marB="0" anchor="ctr"/>
                </a:tc>
              </a:tr>
              <a:tr h="627498">
                <a:tc>
                  <a:txBody>
                    <a:bodyPr/>
                    <a:lstStyle/>
                    <a:p>
                      <a:pPr algn="l" fontAlgn="ctr"/>
                      <a:r>
                        <a:rPr lang="pl-PL" sz="4000" u="none" strike="noStrike" dirty="0">
                          <a:effectLst/>
                        </a:rPr>
                        <a:t>BSIS</a:t>
                      </a:r>
                      <a:endParaRPr lang="pl-PL" sz="4000" b="0" i="0" u="none" strike="noStrike" dirty="0">
                        <a:solidFill>
                          <a:srgbClr val="000000"/>
                        </a:solidFill>
                        <a:effectLst/>
                        <a:latin typeface="Calibri"/>
                      </a:endParaRPr>
                    </a:p>
                  </a:txBody>
                  <a:tcPr marL="9525" marR="9525" marT="9525" marB="0" anchor="ctr"/>
                </a:tc>
                <a:tc>
                  <a:txBody>
                    <a:bodyPr/>
                    <a:lstStyle/>
                    <a:p>
                      <a:pPr algn="l" fontAlgn="ctr"/>
                      <a:r>
                        <a:rPr lang="pl-PL" sz="4000" u="none" strike="noStrike" dirty="0">
                          <a:effectLst/>
                        </a:rPr>
                        <a:t>53</a:t>
                      </a:r>
                      <a:endParaRPr lang="pl-PL" sz="4000" b="0" i="0" u="none" strike="noStrike" dirty="0">
                        <a:solidFill>
                          <a:srgbClr val="000000"/>
                        </a:solidFill>
                        <a:effectLst/>
                        <a:latin typeface="Calibri"/>
                      </a:endParaRPr>
                    </a:p>
                  </a:txBody>
                  <a:tcPr marL="9525" marR="9525" marT="9525" marB="0" anchor="ctr"/>
                </a:tc>
                <a:tc>
                  <a:txBody>
                    <a:bodyPr/>
                    <a:lstStyle/>
                    <a:p>
                      <a:pPr algn="l" fontAlgn="ctr"/>
                      <a:r>
                        <a:rPr lang="pl-PL" sz="4000" u="none" strike="noStrike" dirty="0">
                          <a:effectLst/>
                        </a:rPr>
                        <a:t>6314</a:t>
                      </a:r>
                      <a:endParaRPr lang="pl-PL" sz="4000" b="0" i="0" u="none" strike="noStrike" dirty="0">
                        <a:solidFill>
                          <a:srgbClr val="000000"/>
                        </a:solidFill>
                        <a:effectLst/>
                        <a:latin typeface="Calibri"/>
                      </a:endParaRPr>
                    </a:p>
                  </a:txBody>
                  <a:tcPr marL="9525" marR="9525" marT="9525" marB="0" anchor="ctr"/>
                </a:tc>
              </a:tr>
              <a:tr h="627498">
                <a:tc>
                  <a:txBody>
                    <a:bodyPr/>
                    <a:lstStyle/>
                    <a:p>
                      <a:pPr algn="l" fontAlgn="ctr"/>
                      <a:r>
                        <a:rPr lang="pl-PL" sz="4000" u="none" strike="noStrike">
                          <a:effectLst/>
                        </a:rPr>
                        <a:t>T</a:t>
                      </a:r>
                      <a:endParaRPr lang="pl-PL" sz="4000" b="0" i="0" u="none" strike="noStrike">
                        <a:solidFill>
                          <a:srgbClr val="000000"/>
                        </a:solidFill>
                        <a:effectLst/>
                        <a:latin typeface="Calibri"/>
                      </a:endParaRPr>
                    </a:p>
                  </a:txBody>
                  <a:tcPr marL="9525" marR="9525" marT="9525" marB="0" anchor="ctr"/>
                </a:tc>
                <a:tc>
                  <a:txBody>
                    <a:bodyPr/>
                    <a:lstStyle/>
                    <a:p>
                      <a:pPr algn="l" fontAlgn="ctr"/>
                      <a:r>
                        <a:rPr lang="pl-PL" sz="4000" u="none" strike="noStrike">
                          <a:effectLst/>
                        </a:rPr>
                        <a:t>55</a:t>
                      </a:r>
                      <a:endParaRPr lang="pl-PL" sz="4000" b="0" i="0" u="none" strike="noStrike">
                        <a:solidFill>
                          <a:srgbClr val="000000"/>
                        </a:solidFill>
                        <a:effectLst/>
                        <a:latin typeface="Calibri"/>
                      </a:endParaRPr>
                    </a:p>
                  </a:txBody>
                  <a:tcPr marL="9525" marR="9525" marT="9525" marB="0" anchor="ctr"/>
                </a:tc>
                <a:tc>
                  <a:txBody>
                    <a:bodyPr/>
                    <a:lstStyle/>
                    <a:p>
                      <a:pPr algn="l" fontAlgn="ctr"/>
                      <a:r>
                        <a:rPr lang="pl-PL" sz="4000" u="none" strike="noStrike" dirty="0">
                          <a:effectLst/>
                        </a:rPr>
                        <a:t>18303</a:t>
                      </a:r>
                      <a:endParaRPr lang="pl-PL" sz="4000" b="0" i="0" u="none" strike="noStrike" dirty="0">
                        <a:solidFill>
                          <a:srgbClr val="000000"/>
                        </a:solidFill>
                        <a:effectLst/>
                        <a:latin typeface="Calibri"/>
                      </a:endParaRPr>
                    </a:p>
                  </a:txBody>
                  <a:tcPr marL="9525" marR="9525" marT="9525" marB="0" anchor="ctr"/>
                </a:tc>
              </a:tr>
              <a:tr h="627498">
                <a:tc>
                  <a:txBody>
                    <a:bodyPr/>
                    <a:lstStyle/>
                    <a:p>
                      <a:pPr algn="l" fontAlgn="ctr"/>
                      <a:r>
                        <a:rPr lang="pl-PL" sz="4000" u="none" strike="noStrike">
                          <a:effectLst/>
                        </a:rPr>
                        <a:t>LO</a:t>
                      </a:r>
                      <a:endParaRPr lang="pl-PL" sz="4000" b="0" i="0" u="none" strike="noStrike">
                        <a:solidFill>
                          <a:srgbClr val="000000"/>
                        </a:solidFill>
                        <a:effectLst/>
                        <a:latin typeface="Calibri"/>
                      </a:endParaRPr>
                    </a:p>
                  </a:txBody>
                  <a:tcPr marL="9525" marR="9525" marT="9525" marB="0" anchor="ctr"/>
                </a:tc>
                <a:tc>
                  <a:txBody>
                    <a:bodyPr/>
                    <a:lstStyle/>
                    <a:p>
                      <a:pPr algn="l" fontAlgn="ctr"/>
                      <a:r>
                        <a:rPr lang="pl-PL" sz="4000" u="none" strike="noStrike">
                          <a:effectLst/>
                        </a:rPr>
                        <a:t>74</a:t>
                      </a:r>
                      <a:endParaRPr lang="pl-PL" sz="4000" b="0" i="0" u="none" strike="noStrike">
                        <a:solidFill>
                          <a:srgbClr val="000000"/>
                        </a:solidFill>
                        <a:effectLst/>
                        <a:latin typeface="Calibri"/>
                      </a:endParaRPr>
                    </a:p>
                  </a:txBody>
                  <a:tcPr marL="9525" marR="9525" marT="9525" marB="0" anchor="ctr"/>
                </a:tc>
                <a:tc>
                  <a:txBody>
                    <a:bodyPr/>
                    <a:lstStyle/>
                    <a:p>
                      <a:pPr algn="l" fontAlgn="ctr"/>
                      <a:r>
                        <a:rPr lang="pl-PL" sz="4000" u="none" strike="noStrike" dirty="0">
                          <a:effectLst/>
                        </a:rPr>
                        <a:t>16135</a:t>
                      </a:r>
                      <a:endParaRPr lang="pl-PL" sz="4000" b="0" i="0" u="none" strike="noStrike" dirty="0">
                        <a:solidFill>
                          <a:srgbClr val="000000"/>
                        </a:solidFill>
                        <a:effectLst/>
                        <a:latin typeface="Calibri"/>
                      </a:endParaRPr>
                    </a:p>
                  </a:txBody>
                  <a:tcPr marL="9525" marR="9525" marT="9525" marB="0" anchor="ctr"/>
                </a:tc>
              </a:tr>
              <a:tr h="627498">
                <a:tc>
                  <a:txBody>
                    <a:bodyPr/>
                    <a:lstStyle/>
                    <a:p>
                      <a:pPr algn="l" fontAlgn="ctr"/>
                      <a:r>
                        <a:rPr lang="pl-PL" sz="4000" u="none" strike="noStrike">
                          <a:effectLst/>
                        </a:rPr>
                        <a:t>POLIC</a:t>
                      </a:r>
                      <a:endParaRPr lang="pl-PL" sz="4000" b="0" i="0" u="none" strike="noStrike">
                        <a:solidFill>
                          <a:srgbClr val="000000"/>
                        </a:solidFill>
                        <a:effectLst/>
                        <a:latin typeface="Calibri"/>
                      </a:endParaRPr>
                    </a:p>
                  </a:txBody>
                  <a:tcPr marL="9525" marR="9525" marT="9525" marB="0" anchor="ctr"/>
                </a:tc>
                <a:tc>
                  <a:txBody>
                    <a:bodyPr/>
                    <a:lstStyle/>
                    <a:p>
                      <a:pPr algn="l" fontAlgn="ctr"/>
                      <a:r>
                        <a:rPr lang="pl-PL" sz="4000" u="none" strike="noStrike">
                          <a:effectLst/>
                        </a:rPr>
                        <a:t>31</a:t>
                      </a:r>
                      <a:endParaRPr lang="pl-PL" sz="4000" b="0" i="0" u="none" strike="noStrike">
                        <a:solidFill>
                          <a:srgbClr val="000000"/>
                        </a:solidFill>
                        <a:effectLst/>
                        <a:latin typeface="Calibri"/>
                      </a:endParaRPr>
                    </a:p>
                  </a:txBody>
                  <a:tcPr marL="9525" marR="9525" marT="9525" marB="0" anchor="ctr"/>
                </a:tc>
                <a:tc>
                  <a:txBody>
                    <a:bodyPr/>
                    <a:lstStyle/>
                    <a:p>
                      <a:pPr algn="l" fontAlgn="ctr"/>
                      <a:r>
                        <a:rPr lang="pl-PL" sz="4000" u="none" strike="noStrike" dirty="0">
                          <a:effectLst/>
                        </a:rPr>
                        <a:t>5228</a:t>
                      </a:r>
                      <a:endParaRPr lang="pl-PL" sz="4000" b="0" i="0" u="none" strike="noStrike" dirty="0">
                        <a:solidFill>
                          <a:srgbClr val="000000"/>
                        </a:solidFill>
                        <a:effectLst/>
                        <a:latin typeface="Calibri"/>
                      </a:endParaRPr>
                    </a:p>
                  </a:txBody>
                  <a:tcPr marL="9525" marR="9525" marT="9525" marB="0" anchor="ctr"/>
                </a:tc>
              </a:tr>
              <a:tr h="627498">
                <a:tc>
                  <a:txBody>
                    <a:bodyPr/>
                    <a:lstStyle/>
                    <a:p>
                      <a:pPr algn="l" fontAlgn="ctr"/>
                      <a:r>
                        <a:rPr lang="pl-PL" sz="4000" u="none" strike="noStrike" dirty="0">
                          <a:effectLst/>
                        </a:rPr>
                        <a:t> </a:t>
                      </a:r>
                      <a:r>
                        <a:rPr lang="pl-PL" sz="4000" u="none" strike="noStrike" dirty="0" smtClean="0">
                          <a:effectLst/>
                        </a:rPr>
                        <a:t>Razem</a:t>
                      </a:r>
                      <a:endParaRPr lang="pl-PL" sz="4000" b="0" i="0" u="none" strike="noStrike" dirty="0">
                        <a:solidFill>
                          <a:srgbClr val="000000"/>
                        </a:solidFill>
                        <a:effectLst/>
                        <a:latin typeface="Calibri"/>
                      </a:endParaRPr>
                    </a:p>
                  </a:txBody>
                  <a:tcPr marL="9525" marR="9525" marT="9525" marB="0" anchor="ctr"/>
                </a:tc>
                <a:tc>
                  <a:txBody>
                    <a:bodyPr/>
                    <a:lstStyle/>
                    <a:p>
                      <a:pPr algn="l" fontAlgn="ctr"/>
                      <a:r>
                        <a:rPr lang="pl-PL" sz="4000" b="1" u="none" strike="noStrike" dirty="0">
                          <a:solidFill>
                            <a:srgbClr val="FF0000"/>
                          </a:solidFill>
                          <a:effectLst/>
                        </a:rPr>
                        <a:t>213</a:t>
                      </a:r>
                      <a:endParaRPr lang="pl-PL" sz="4000" b="1" i="0" u="none" strike="noStrike" dirty="0">
                        <a:solidFill>
                          <a:srgbClr val="FF0000"/>
                        </a:solidFill>
                        <a:effectLst/>
                        <a:latin typeface="Calibri"/>
                      </a:endParaRPr>
                    </a:p>
                  </a:txBody>
                  <a:tcPr marL="9525" marR="9525" marT="9525" marB="0" anchor="ctr"/>
                </a:tc>
                <a:tc>
                  <a:txBody>
                    <a:bodyPr/>
                    <a:lstStyle/>
                    <a:p>
                      <a:pPr algn="l" fontAlgn="ctr"/>
                      <a:r>
                        <a:rPr lang="pl-PL" sz="4000" b="1" u="none" strike="noStrike" dirty="0">
                          <a:solidFill>
                            <a:srgbClr val="FF0000"/>
                          </a:solidFill>
                          <a:effectLst/>
                        </a:rPr>
                        <a:t>45980</a:t>
                      </a:r>
                      <a:endParaRPr lang="pl-PL" sz="4000" b="1" i="0" u="none" strike="noStrike" dirty="0">
                        <a:solidFill>
                          <a:srgbClr val="FF0000"/>
                        </a:solidFill>
                        <a:effectLst/>
                        <a:latin typeface="Calibri"/>
                      </a:endParaRPr>
                    </a:p>
                  </a:txBody>
                  <a:tcPr marL="9525" marR="9525" marT="9525" marB="0" anchor="ctr"/>
                </a:tc>
              </a:tr>
            </a:tbl>
          </a:graphicData>
        </a:graphic>
      </p:graphicFrame>
      <p:sp>
        <p:nvSpPr>
          <p:cNvPr id="10" name="pole tekstowe 9"/>
          <p:cNvSpPr txBox="1"/>
          <p:nvPr/>
        </p:nvSpPr>
        <p:spPr>
          <a:xfrm>
            <a:off x="758363" y="832356"/>
            <a:ext cx="2088232" cy="584775"/>
          </a:xfrm>
          <a:prstGeom prst="rect">
            <a:avLst/>
          </a:prstGeom>
          <a:noFill/>
        </p:spPr>
        <p:txBody>
          <a:bodyPr wrap="square" rtlCol="0">
            <a:spAutoFit/>
          </a:bodyPr>
          <a:lstStyle/>
          <a:p>
            <a:r>
              <a:rPr lang="pl-PL" sz="3200" dirty="0" smtClean="0"/>
              <a:t>LUBUSKIE</a:t>
            </a:r>
            <a:endParaRPr lang="pl-PL" sz="3200" dirty="0"/>
          </a:p>
        </p:txBody>
      </p:sp>
    </p:spTree>
    <p:extLst>
      <p:ext uri="{BB962C8B-B14F-4D97-AF65-F5344CB8AC3E}">
        <p14:creationId xmlns:p14="http://schemas.microsoft.com/office/powerpoint/2010/main" val="1305705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179511" y="1582341"/>
            <a:ext cx="8816851" cy="4401205"/>
          </a:xfrm>
          <a:prstGeom prst="rect">
            <a:avLst/>
          </a:prstGeom>
        </p:spPr>
        <p:txBody>
          <a:bodyPr wrap="square">
            <a:spAutoFit/>
          </a:bodyPr>
          <a:lstStyle/>
          <a:p>
            <a:r>
              <a:rPr lang="pl-PL" sz="2800" dirty="0" smtClean="0"/>
              <a:t>5. Inną </a:t>
            </a:r>
            <a:r>
              <a:rPr lang="pl-PL" sz="2800" dirty="0"/>
              <a:t>ważną kwestią, która bardzo często pojawiała się w dyskusjach na poziomie UE było </a:t>
            </a:r>
            <a:r>
              <a:rPr lang="pl-PL" sz="2800" b="1" dirty="0"/>
              <a:t>zapewnienie skutecznego zakończenie roku szkolnego, promocji do kolejnej klasy i organizacji egzaminów na zakończenie szkoły lub egzaminów wstępnych na studia wyższe</a:t>
            </a:r>
            <a:r>
              <a:rPr lang="pl-PL" sz="2800" dirty="0"/>
              <a:t> bez negatywnego wpływu na ścieżkę edukacyjną dzieci i młodzieży. W związku z postępującą internacjonalizacją edukacji, zmiany w organizacji i terminach egzaminów krajowych mogą mieć bezpośredni wpływ na możliwość podjęcia studiów wyższych w innym </a:t>
            </a:r>
            <a:r>
              <a:rPr lang="pl-PL" sz="2800" dirty="0" err="1"/>
              <a:t>PCz</a:t>
            </a:r>
            <a:r>
              <a:rPr lang="pl-PL" sz="2800" dirty="0"/>
              <a:t>. </a:t>
            </a:r>
            <a:endParaRPr lang="pl-PL" sz="2800" dirty="0"/>
          </a:p>
        </p:txBody>
      </p:sp>
    </p:spTree>
    <p:extLst>
      <p:ext uri="{BB962C8B-B14F-4D97-AF65-F5344CB8AC3E}">
        <p14:creationId xmlns:p14="http://schemas.microsoft.com/office/powerpoint/2010/main" val="30741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179511" y="1124744"/>
            <a:ext cx="8816851" cy="120032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nchor="ctr">
            <a:spAutoFit/>
          </a:bodyPr>
          <a:lstStyle/>
          <a:p>
            <a:pPr algn="ctr">
              <a:buFont typeface="Arial" charset="0"/>
              <a:buNone/>
              <a:defRPr/>
            </a:pPr>
            <a:r>
              <a:rPr lang="pl-PL" sz="3600" dirty="0" smtClean="0"/>
              <a:t>Jak szkoły poradziły sobie z dydaktyczną i cyfrową organizacją pracy?</a:t>
            </a:r>
            <a:endParaRPr lang="pl-PL" sz="3600"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323528" y="2924944"/>
            <a:ext cx="8496944" cy="3539430"/>
          </a:xfrm>
          <a:prstGeom prst="rect">
            <a:avLst/>
          </a:prstGeom>
          <a:noFill/>
        </p:spPr>
        <p:txBody>
          <a:bodyPr wrap="square" rtlCol="0">
            <a:spAutoFit/>
          </a:bodyPr>
          <a:lstStyle/>
          <a:p>
            <a:r>
              <a:rPr lang="pl-PL" sz="3200" dirty="0" smtClean="0"/>
              <a:t>Szkoły - powoli, systematycznie, dzięki wielkiemu zaangażowaniu nauczycieli, kadry kierowniczej, wsparciu organów prowadzących i instytucji wspierających edukację, wyrozumiałości dzieci i młodzieży oraz ich rodziców – poradziły sobie </a:t>
            </a:r>
            <a:r>
              <a:rPr lang="pl-PL" sz="3200" b="1" dirty="0" smtClean="0"/>
              <a:t>znakomicie</a:t>
            </a:r>
            <a:r>
              <a:rPr lang="pl-PL" sz="3200" dirty="0" smtClean="0"/>
              <a:t>. </a:t>
            </a:r>
          </a:p>
          <a:p>
            <a:r>
              <a:rPr lang="pl-PL" sz="3200" dirty="0" smtClean="0"/>
              <a:t>Wartością dodaną jest cyfryzacja szkół. </a:t>
            </a:r>
            <a:endParaRPr lang="pl-PL" sz="3200" dirty="0"/>
          </a:p>
        </p:txBody>
      </p:sp>
    </p:spTree>
    <p:extLst>
      <p:ext uri="{BB962C8B-B14F-4D97-AF65-F5344CB8AC3E}">
        <p14:creationId xmlns:p14="http://schemas.microsoft.com/office/powerpoint/2010/main" val="154890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Grp="1" noChangeArrowheads="1"/>
          </p:cNvSpPr>
          <p:nvPr>
            <p:ph idx="1"/>
          </p:nvPr>
        </p:nvSpPr>
        <p:spPr>
          <a:xfrm>
            <a:off x="179511" y="1401743"/>
            <a:ext cx="8816851" cy="64633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nchor="ctr">
            <a:spAutoFit/>
          </a:bodyPr>
          <a:lstStyle/>
          <a:p>
            <a:pPr algn="ctr">
              <a:buFont typeface="Arial" charset="0"/>
              <a:buNone/>
              <a:defRPr/>
            </a:pPr>
            <a:r>
              <a:rPr lang="pl-PL" sz="3600" dirty="0" smtClean="0"/>
              <a:t>Jak uczniowie poradzili sobie z nauką online?</a:t>
            </a:r>
            <a:endParaRPr lang="pl-PL" sz="3600" dirty="0"/>
          </a:p>
        </p:txBody>
      </p:sp>
      <p:sp>
        <p:nvSpPr>
          <p:cNvPr id="2" name="pole tekstowe 1"/>
          <p:cNvSpPr txBox="1"/>
          <p:nvPr/>
        </p:nvSpPr>
        <p:spPr>
          <a:xfrm>
            <a:off x="323528" y="2564904"/>
            <a:ext cx="8424936" cy="3970318"/>
          </a:xfrm>
          <a:prstGeom prst="rect">
            <a:avLst/>
          </a:prstGeom>
          <a:noFill/>
        </p:spPr>
        <p:txBody>
          <a:bodyPr wrap="square" rtlCol="0">
            <a:spAutoFit/>
          </a:bodyPr>
          <a:lstStyle/>
          <a:p>
            <a:r>
              <a:rPr lang="pl-PL" sz="2800" dirty="0" smtClean="0"/>
              <a:t>To jest proces. Potrzeba lat na ocenę skutków. </a:t>
            </a:r>
          </a:p>
          <a:p>
            <a:r>
              <a:rPr lang="pl-PL" sz="2800" dirty="0" smtClean="0"/>
              <a:t>Pozytywne to; </a:t>
            </a:r>
          </a:p>
          <a:p>
            <a:pPr marL="457200" indent="-457200">
              <a:buFont typeface="Arial" panose="020B0604020202020204" pitchFamily="34" charset="0"/>
              <a:buChar char="•"/>
            </a:pPr>
            <a:r>
              <a:rPr lang="pl-PL" sz="2800" dirty="0" smtClean="0"/>
              <a:t>nabycie kompetencji cyfrowych;</a:t>
            </a:r>
          </a:p>
          <a:p>
            <a:pPr marL="457200" indent="-457200">
              <a:buFont typeface="Arial" panose="020B0604020202020204" pitchFamily="34" charset="0"/>
              <a:buChar char="•"/>
            </a:pPr>
            <a:r>
              <a:rPr lang="pl-PL" sz="2800" dirty="0" smtClean="0"/>
              <a:t>nabycie kompetencji uczenia się;</a:t>
            </a:r>
          </a:p>
          <a:p>
            <a:pPr marL="457200" indent="-457200">
              <a:buFont typeface="Arial" panose="020B0604020202020204" pitchFamily="34" charset="0"/>
              <a:buChar char="•"/>
            </a:pPr>
            <a:r>
              <a:rPr lang="pl-PL" sz="2800" dirty="0"/>
              <a:t>nabycie kompetencji </a:t>
            </a:r>
            <a:r>
              <a:rPr lang="pl-PL" sz="2800" dirty="0" smtClean="0"/>
              <a:t>społecznych (wbrew pozorom) - samodzielność, odpowiedzialność, lepsza organizacja pracy, w tym zespołowa, komunikatywność, wrażliwość, odwaga, empatia;</a:t>
            </a:r>
          </a:p>
          <a:p>
            <a:pPr marL="457200" indent="-457200">
              <a:buFont typeface="Arial" panose="020B0604020202020204" pitchFamily="34" charset="0"/>
              <a:buChar char="•"/>
            </a:pPr>
            <a:r>
              <a:rPr lang="pl-PL" sz="2800" dirty="0" smtClean="0"/>
              <a:t>wzmocnienie więzi rodzinnych.</a:t>
            </a:r>
            <a:endParaRPr lang="pl-PL" sz="2800" dirty="0"/>
          </a:p>
        </p:txBody>
      </p:sp>
    </p:spTree>
    <p:extLst>
      <p:ext uri="{BB962C8B-B14F-4D97-AF65-F5344CB8AC3E}">
        <p14:creationId xmlns:p14="http://schemas.microsoft.com/office/powerpoint/2010/main" val="217142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539552" y="2204864"/>
            <a:ext cx="8208912" cy="1815882"/>
          </a:xfrm>
          <a:prstGeom prst="rect">
            <a:avLst/>
          </a:prstGeom>
          <a:noFill/>
        </p:spPr>
        <p:txBody>
          <a:bodyPr wrap="square" rtlCol="0">
            <a:spAutoFit/>
          </a:bodyPr>
          <a:lstStyle/>
          <a:p>
            <a:r>
              <a:rPr lang="pl-PL" sz="2800" dirty="0" smtClean="0"/>
              <a:t>Negatywne to:</a:t>
            </a:r>
          </a:p>
          <a:p>
            <a:pPr marL="457200" indent="-457200">
              <a:buFont typeface="Arial" panose="020B0604020202020204" pitchFamily="34" charset="0"/>
              <a:buChar char="•"/>
            </a:pPr>
            <a:r>
              <a:rPr lang="pl-PL" sz="2800" dirty="0" smtClean="0"/>
              <a:t>zagrożenie wykluczeniem cyfrowym i tym samym społecznym;</a:t>
            </a:r>
          </a:p>
          <a:p>
            <a:pPr marL="457200" indent="-457200">
              <a:buFont typeface="Arial" panose="020B0604020202020204" pitchFamily="34" charset="0"/>
              <a:buChar char="•"/>
            </a:pPr>
            <a:r>
              <a:rPr lang="pl-PL" sz="2800" dirty="0" smtClean="0"/>
              <a:t>problemy emocjonalne. </a:t>
            </a:r>
            <a:endParaRPr lang="pl-PL" sz="2800" dirty="0"/>
          </a:p>
        </p:txBody>
      </p:sp>
    </p:spTree>
    <p:extLst>
      <p:ext uri="{BB962C8B-B14F-4D97-AF65-F5344CB8AC3E}">
        <p14:creationId xmlns:p14="http://schemas.microsoft.com/office/powerpoint/2010/main" val="101142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idx="1"/>
          </p:nvPr>
        </p:nvSpPr>
        <p:spPr>
          <a:xfrm>
            <a:off x="179511" y="1124744"/>
            <a:ext cx="8816851" cy="120032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nchor="ctr">
            <a:spAutoFit/>
          </a:bodyPr>
          <a:lstStyle/>
          <a:p>
            <a:pPr algn="ctr">
              <a:buFont typeface="Arial" charset="0"/>
              <a:buNone/>
              <a:defRPr/>
            </a:pPr>
            <a:r>
              <a:rPr lang="pl-PL" sz="3600" dirty="0" smtClean="0"/>
              <a:t>Jak przygotowani byli nauczyciele do wirtualnego nauczania?</a:t>
            </a:r>
            <a:endParaRPr lang="pl-PL" sz="3600" dirty="0"/>
          </a:p>
        </p:txBody>
      </p:sp>
      <p:sp>
        <p:nvSpPr>
          <p:cNvPr id="3" name="pole tekstowe 2"/>
          <p:cNvSpPr txBox="1"/>
          <p:nvPr/>
        </p:nvSpPr>
        <p:spPr>
          <a:xfrm>
            <a:off x="251520" y="2924944"/>
            <a:ext cx="8744843" cy="3108543"/>
          </a:xfrm>
          <a:prstGeom prst="rect">
            <a:avLst/>
          </a:prstGeom>
          <a:noFill/>
        </p:spPr>
        <p:txBody>
          <a:bodyPr wrap="square" rtlCol="0">
            <a:spAutoFit/>
          </a:bodyPr>
          <a:lstStyle/>
          <a:p>
            <a:r>
              <a:rPr lang="pl-PL" sz="2800" dirty="0" smtClean="0"/>
              <a:t>Doskonalili się systematycznie. Istnieją jednak nadal duże dysproporcje w umiejętnościach kształcenia na odległość. Dzieci i młodzież uczy się szybciej. Nauczyciele pozostają w tyle. </a:t>
            </a:r>
          </a:p>
          <a:p>
            <a:r>
              <a:rPr lang="pl-PL" sz="2800" dirty="0"/>
              <a:t>Z</a:t>
            </a:r>
            <a:r>
              <a:rPr lang="pl-PL" sz="2800" dirty="0" smtClean="0"/>
              <a:t>byt wielu nauczycieli wykazywało negatywne emocje w trakcie wirtualnej nauki, często z powodu niewystarczających kompetencji cyfrowych.</a:t>
            </a:r>
            <a:endParaRPr lang="pl-PL" sz="2800" dirty="0"/>
          </a:p>
        </p:txBody>
      </p:sp>
    </p:spTree>
    <p:extLst>
      <p:ext uri="{BB962C8B-B14F-4D97-AF65-F5344CB8AC3E}">
        <p14:creationId xmlns:p14="http://schemas.microsoft.com/office/powerpoint/2010/main" val="368980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Grp="1" noChangeArrowheads="1"/>
          </p:cNvSpPr>
          <p:nvPr>
            <p:ph idx="1"/>
          </p:nvPr>
        </p:nvSpPr>
        <p:spPr>
          <a:xfrm>
            <a:off x="179511" y="1124744"/>
            <a:ext cx="8816851" cy="120032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nchor="ctr">
            <a:spAutoFit/>
          </a:bodyPr>
          <a:lstStyle/>
          <a:p>
            <a:pPr algn="ctr">
              <a:buFont typeface="Arial" charset="0"/>
              <a:buNone/>
              <a:defRPr/>
            </a:pPr>
            <a:r>
              <a:rPr lang="pl-PL" sz="3600" dirty="0" smtClean="0"/>
              <a:t>Jak w tym cyfrowym świecie nauki odnaleźli się rodzice?</a:t>
            </a:r>
            <a:endParaRPr lang="pl-PL" sz="3600" dirty="0"/>
          </a:p>
        </p:txBody>
      </p:sp>
      <p:sp>
        <p:nvSpPr>
          <p:cNvPr id="3" name="pole tekstowe 2"/>
          <p:cNvSpPr txBox="1"/>
          <p:nvPr/>
        </p:nvSpPr>
        <p:spPr>
          <a:xfrm>
            <a:off x="251520" y="2852936"/>
            <a:ext cx="8744843" cy="3108543"/>
          </a:xfrm>
          <a:prstGeom prst="rect">
            <a:avLst/>
          </a:prstGeom>
          <a:noFill/>
        </p:spPr>
        <p:txBody>
          <a:bodyPr wrap="square" rtlCol="0">
            <a:spAutoFit/>
          </a:bodyPr>
          <a:lstStyle/>
          <a:p>
            <a:r>
              <a:rPr lang="pl-PL" sz="2800" dirty="0" smtClean="0"/>
              <a:t>Zdecydowana większość wykazała się prawdziwym męstwem. Godzili pracę zawodową i naukę zdalną dzieci. Byli spolegliwi na humory zamkniętych w domach młodych ludzi. </a:t>
            </a:r>
            <a:r>
              <a:rPr lang="pl-PL" sz="2800" dirty="0"/>
              <a:t>Godzili rodzeństwo. </a:t>
            </a:r>
            <a:r>
              <a:rPr lang="pl-PL" sz="2800" dirty="0" smtClean="0"/>
              <a:t>Sami się uczyli. Wzrosły ich kompetencje cyfrowe, rodzinne i społeczne. Bycie razem wzmocniło więzy rodzinne. Z wyrozumiałością podchodzili do narzucanych przez nauczycieli obowiązków.</a:t>
            </a:r>
            <a:endParaRPr lang="pl-PL" sz="2800" dirty="0"/>
          </a:p>
        </p:txBody>
      </p:sp>
    </p:spTree>
    <p:extLst>
      <p:ext uri="{BB962C8B-B14F-4D97-AF65-F5344CB8AC3E}">
        <p14:creationId xmlns:p14="http://schemas.microsoft.com/office/powerpoint/2010/main" val="263223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4071702" y="3244334"/>
            <a:ext cx="4208203" cy="1107996"/>
          </a:xfrm>
          <a:prstGeom prst="rect">
            <a:avLst/>
          </a:prstGeom>
        </p:spPr>
        <p:txBody>
          <a:bodyPr wrap="none">
            <a:spAutoFit/>
          </a:bodyPr>
          <a:lstStyle/>
          <a:p>
            <a:r>
              <a:rPr lang="pl-PL" altLang="pl-PL" sz="6600" b="1" dirty="0" smtClean="0">
                <a:solidFill>
                  <a:srgbClr val="00B050"/>
                </a:solidFill>
                <a:latin typeface="Segoe Script" pitchFamily="34" charset="0"/>
              </a:rPr>
              <a:t>Dziękuję</a:t>
            </a:r>
            <a:endParaRPr lang="pl-PL" sz="6600" b="1" dirty="0">
              <a:solidFill>
                <a:srgbClr val="00B050"/>
              </a:solidFill>
            </a:endParaRPr>
          </a:p>
        </p:txBody>
      </p:sp>
    </p:spTree>
    <p:extLst>
      <p:ext uri="{BB962C8B-B14F-4D97-AF65-F5344CB8AC3E}">
        <p14:creationId xmlns:p14="http://schemas.microsoft.com/office/powerpoint/2010/main" val="56075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467544" y="3130169"/>
            <a:ext cx="8229600" cy="64633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spAutoFit/>
          </a:bodyPr>
          <a:lstStyle/>
          <a:p>
            <a:pPr algn="ctr">
              <a:buFont typeface="Arial" charset="0"/>
              <a:buNone/>
              <a:defRPr/>
            </a:pPr>
            <a:endParaRPr lang="pl-PL" sz="3600"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744843" cy="529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971600" y="1772816"/>
            <a:ext cx="5544616" cy="584775"/>
          </a:xfrm>
          <a:prstGeom prst="rect">
            <a:avLst/>
          </a:prstGeom>
          <a:noFill/>
        </p:spPr>
        <p:txBody>
          <a:bodyPr wrap="square" rtlCol="0">
            <a:spAutoFit/>
          </a:bodyPr>
          <a:lstStyle/>
          <a:p>
            <a:r>
              <a:rPr lang="pl-PL" sz="3200" dirty="0" smtClean="0"/>
              <a:t>LUBUSKIE</a:t>
            </a:r>
            <a:endParaRPr lang="pl-PL" sz="3200" dirty="0"/>
          </a:p>
        </p:txBody>
      </p:sp>
    </p:spTree>
    <p:extLst>
      <p:ext uri="{BB962C8B-B14F-4D97-AF65-F5344CB8AC3E}">
        <p14:creationId xmlns:p14="http://schemas.microsoft.com/office/powerpoint/2010/main" val="347136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971600" y="1772816"/>
            <a:ext cx="5544616" cy="584775"/>
          </a:xfrm>
          <a:prstGeom prst="rect">
            <a:avLst/>
          </a:prstGeom>
          <a:noFill/>
        </p:spPr>
        <p:txBody>
          <a:bodyPr wrap="square" rtlCol="0">
            <a:spAutoFit/>
          </a:bodyPr>
          <a:lstStyle/>
          <a:p>
            <a:r>
              <a:rPr lang="pl-PL" sz="3200" dirty="0" smtClean="0"/>
              <a:t>LUBUSKIE</a:t>
            </a:r>
            <a:endParaRPr lang="pl-PL" sz="3200"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568952"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39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467544" y="969578"/>
            <a:ext cx="8229600" cy="496751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spAutoFit/>
          </a:bodyPr>
          <a:lstStyle/>
          <a:p>
            <a:pPr marL="0" indent="0" algn="just">
              <a:buNone/>
            </a:pPr>
            <a:r>
              <a:rPr lang="pl-PL" sz="2400" dirty="0"/>
              <a:t>Z wyników badania PISA przeprowadzonego w 2018 roku wynika, że wiele państw takich jak np. Holandia, Niemcy, Japonia, Grecja, Portugalia, Irlandia, Włochy, jak i Polska, w opiniach większości dyrektorów nie posiadała efektywnej platformy dostępnej w internecie wspierającej nauczanie zdalne</a:t>
            </a:r>
            <a:r>
              <a:rPr lang="pl-PL" sz="2400" b="1" dirty="0"/>
              <a:t>. W Polsce 35% uczniów chodziło do szkoły, której dyrektor „zgodził się” lub „zdecydowanie zgodził się”, z opinią, iż dostępna jest skuteczna internetowa platforma wsparcia uczenia się - jest to niższy poziom od średniej w krajach OECD (54%). </a:t>
            </a:r>
          </a:p>
          <a:p>
            <a:pPr marL="0" indent="0" algn="just">
              <a:buNone/>
            </a:pPr>
            <a:r>
              <a:rPr lang="pl-PL" sz="2400" dirty="0"/>
              <a:t>Od tamtego czasu sytuacja dostępu do efektywnej i bezpiecznej platformy uległa w Polsce poprawie. </a:t>
            </a:r>
            <a:r>
              <a:rPr lang="pl-PL" sz="2400" b="1" dirty="0"/>
              <a:t>Uruchomienie w lutym 2019 roku Zintegrowanej Platformy Edukacyjnej wyszło naprzeciw ww. oczekiwaniom dyrektorów szkół. </a:t>
            </a:r>
            <a:endParaRPr lang="pl-PL" sz="2400" b="1"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92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0" y="0"/>
            <a:ext cx="6664325" cy="654050"/>
          </a:xfrm>
        </p:spPr>
        <p:txBody>
          <a:bodyPr/>
          <a:lstStyle/>
          <a:p>
            <a:r>
              <a:rPr lang="pl-PL" altLang="pl-PL" sz="2400" dirty="0">
                <a:solidFill>
                  <a:srgbClr val="FFC000"/>
                </a:solidFill>
                <a:latin typeface="Segoe Script" pitchFamily="34" charset="0"/>
              </a:rPr>
              <a:t>L</a:t>
            </a:r>
            <a:r>
              <a:rPr lang="pl-PL" altLang="pl-PL" sz="2400" dirty="0" smtClean="0">
                <a:solidFill>
                  <a:srgbClr val="FFC000"/>
                </a:solidFill>
                <a:latin typeface="Segoe Script" pitchFamily="34" charset="0"/>
              </a:rPr>
              <a:t>ubuskie szkoły w czasie pandemii</a:t>
            </a:r>
            <a:r>
              <a:rPr altLang="pl-PL" sz="2400" dirty="0" smtClean="0">
                <a:solidFill>
                  <a:srgbClr val="FFC000"/>
                </a:solidFill>
                <a:latin typeface="Segoe Script" pitchFamily="34" charset="0"/>
              </a:rPr>
              <a:t> </a:t>
            </a:r>
          </a:p>
        </p:txBody>
      </p:sp>
      <p:sp>
        <p:nvSpPr>
          <p:cNvPr id="4" name="Rectangle 1"/>
          <p:cNvSpPr>
            <a:spLocks noGrp="1" noChangeArrowheads="1"/>
          </p:cNvSpPr>
          <p:nvPr>
            <p:ph idx="1"/>
          </p:nvPr>
        </p:nvSpPr>
        <p:spPr>
          <a:xfrm>
            <a:off x="467544" y="3130169"/>
            <a:ext cx="8229600" cy="64633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spAutoFit/>
          </a:bodyPr>
          <a:lstStyle/>
          <a:p>
            <a:pPr algn="ctr">
              <a:buFont typeface="Arial" charset="0"/>
              <a:buNone/>
              <a:defRPr/>
            </a:pPr>
            <a:endParaRPr lang="pl-PL" sz="3600" dirty="0"/>
          </a:p>
        </p:txBody>
      </p:sp>
      <p:pic>
        <p:nvPicPr>
          <p:cNvPr id="15364" name="Obraz 4" descr="http://ko-gorzow.edu.pl/wp-content/uploads/2017/07/3-loga-finish-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53975"/>
            <a:ext cx="1619250" cy="10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49694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83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2530</Words>
  <Application>Microsoft Office PowerPoint</Application>
  <PresentationFormat>Pokaz na ekranie (4:3)</PresentationFormat>
  <Paragraphs>204</Paragraphs>
  <Slides>56</Slides>
  <Notes>0</Notes>
  <HiddenSlides>0</HiddenSlides>
  <MMClips>0</MMClips>
  <ScaleCrop>false</ScaleCrop>
  <HeadingPairs>
    <vt:vector size="4" baseType="variant">
      <vt:variant>
        <vt:lpstr>Motyw</vt:lpstr>
      </vt:variant>
      <vt:variant>
        <vt:i4>1</vt:i4>
      </vt:variant>
      <vt:variant>
        <vt:lpstr>Tytuły slajdów</vt:lpstr>
      </vt:variant>
      <vt:variant>
        <vt:i4>56</vt:i4>
      </vt:variant>
    </vt:vector>
  </HeadingPairs>
  <TitlesOfParts>
    <vt:vector size="57" baseType="lpstr">
      <vt:lpstr>Motyw pakietu Office</vt:lpstr>
      <vt:lpstr>Prezentacja programu PowerPoint</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lpstr>Lubuskie szkoły w czasie pandemii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Wizytator</dc:creator>
  <cp:lastModifiedBy>Wizytator</cp:lastModifiedBy>
  <cp:revision>28</cp:revision>
  <dcterms:created xsi:type="dcterms:W3CDTF">2020-10-21T09:11:25Z</dcterms:created>
  <dcterms:modified xsi:type="dcterms:W3CDTF">2020-10-21T23:20:59Z</dcterms:modified>
</cp:coreProperties>
</file>