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3"/>
  </p:notesMasterIdLst>
  <p:handoutMasterIdLst>
    <p:handoutMasterId r:id="rId54"/>
  </p:handoutMasterIdLst>
  <p:sldIdLst>
    <p:sldId id="256" r:id="rId2"/>
    <p:sldId id="351" r:id="rId3"/>
    <p:sldId id="350" r:id="rId4"/>
    <p:sldId id="349" r:id="rId5"/>
    <p:sldId id="348" r:id="rId6"/>
    <p:sldId id="353" r:id="rId7"/>
    <p:sldId id="357" r:id="rId8"/>
    <p:sldId id="359" r:id="rId9"/>
    <p:sldId id="368" r:id="rId10"/>
    <p:sldId id="366" r:id="rId11"/>
    <p:sldId id="362" r:id="rId12"/>
    <p:sldId id="360" r:id="rId13"/>
    <p:sldId id="363" r:id="rId14"/>
    <p:sldId id="358" r:id="rId15"/>
    <p:sldId id="367" r:id="rId16"/>
    <p:sldId id="361" r:id="rId17"/>
    <p:sldId id="356" r:id="rId18"/>
    <p:sldId id="355" r:id="rId19"/>
    <p:sldId id="364" r:id="rId20"/>
    <p:sldId id="365" r:id="rId21"/>
    <p:sldId id="347" r:id="rId22"/>
    <p:sldId id="295" r:id="rId23"/>
    <p:sldId id="297" r:id="rId24"/>
    <p:sldId id="291" r:id="rId25"/>
    <p:sldId id="257" r:id="rId26"/>
    <p:sldId id="304" r:id="rId27"/>
    <p:sldId id="272" r:id="rId28"/>
    <p:sldId id="313" r:id="rId29"/>
    <p:sldId id="303" r:id="rId30"/>
    <p:sldId id="273" r:id="rId31"/>
    <p:sldId id="309" r:id="rId32"/>
    <p:sldId id="311" r:id="rId33"/>
    <p:sldId id="312" r:id="rId34"/>
    <p:sldId id="310" r:id="rId35"/>
    <p:sldId id="344" r:id="rId36"/>
    <p:sldId id="345" r:id="rId37"/>
    <p:sldId id="319" r:id="rId38"/>
    <p:sldId id="337" r:id="rId39"/>
    <p:sldId id="321" r:id="rId40"/>
    <p:sldId id="322" r:id="rId41"/>
    <p:sldId id="315" r:id="rId42"/>
    <p:sldId id="338" r:id="rId43"/>
    <p:sldId id="316" r:id="rId44"/>
    <p:sldId id="326" r:id="rId45"/>
    <p:sldId id="327" r:id="rId46"/>
    <p:sldId id="332" r:id="rId47"/>
    <p:sldId id="308" r:id="rId48"/>
    <p:sldId id="346" r:id="rId49"/>
    <p:sldId id="369" r:id="rId50"/>
    <p:sldId id="269" r:id="rId51"/>
    <p:sldId id="294" r:id="rId5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18" d="100"/>
          <a:sy n="118" d="100"/>
        </p:scale>
        <p:origin x="-70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654CC-2C96-4D54-A27B-90196848CE0F}" type="datetimeFigureOut">
              <a:rPr lang="pl-PL" smtClean="0"/>
              <a:pPr/>
              <a:t>2019-11-20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CBD6B-D508-458E-9E38-6B0CE8D73E1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5617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2DDE8-2DD9-415A-9846-B24319819CB5}" type="datetimeFigureOut">
              <a:rPr lang="pl-PL" smtClean="0"/>
              <a:pPr/>
              <a:t>2019-11-20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49AFA-FACE-4DAA-8EC5-1D691ADBC14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402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17" name="Picture 2" descr="k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989" y="6046210"/>
            <a:ext cx="4391299" cy="66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20080" cy="85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34530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2019-11-20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2019-11-20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2019-11-20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2019-11-20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2019-11-20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2019-11-20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2019-11-20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2019-11-20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993C1BE-8C80-48BF-B077-0D6642095EF5}" type="datetimeFigureOut">
              <a:rPr lang="pl-PL" smtClean="0"/>
              <a:pPr/>
              <a:t>2019-11-20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1F7C046-92D9-4297-A0A9-FF196E318D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720080" cy="85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692" y="44624"/>
            <a:ext cx="234530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kolor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062281"/>
            <a:ext cx="3383187" cy="50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lugirozwojowe.parp.gov.pl/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ny.region.zgora.pl/" TargetMode="Externa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85946" y="1196752"/>
            <a:ext cx="77744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sz="2800" b="1" dirty="0" smtClean="0"/>
              <a:t>Lubuski Bony Rozwojowe w subregionie zielonogórskim”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Agencja Rozwoju Regionalnego S.A.</a:t>
            </a: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Zielona Góra,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21 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listopada 2019 r. </a:t>
            </a:r>
          </a:p>
        </p:txBody>
      </p:sp>
    </p:spTree>
    <p:extLst>
      <p:ext uri="{BB962C8B-B14F-4D97-AF65-F5344CB8AC3E}">
        <p14:creationId xmlns:p14="http://schemas.microsoft.com/office/powerpoint/2010/main" val="403326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1052736"/>
            <a:ext cx="828092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Efekty realizacji projektu: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4584700" cy="275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1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1052736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Efekty realizacji projektu: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Liczba umów w podziale na powiaty:</a:t>
            </a: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585135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60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1052736"/>
            <a:ext cx="82809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Efekty realizacji projektu: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865 -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niepowtarzalnych przedsiębiorstw wg NIP</a:t>
            </a:r>
          </a:p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2403 -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niepowtarzalnych osób wg PESEL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1052736"/>
            <a:ext cx="82809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Efekty realizacji projektu: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Liczba uczestników projektu:</a:t>
            </a:r>
          </a:p>
          <a:p>
            <a:pPr marL="457200" indent="-457200">
              <a:buFontTx/>
              <a:buChar char="-"/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Kobiet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1355</a:t>
            </a:r>
          </a:p>
          <a:p>
            <a:pPr marL="457200" indent="-457200">
              <a:buFontTx/>
              <a:buChar char="-"/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Mężczyzn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1048</a:t>
            </a:r>
          </a:p>
          <a:p>
            <a:pPr marL="457200" indent="-457200">
              <a:buFontTx/>
              <a:buChar char="-"/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Razem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2 403</a:t>
            </a:r>
          </a:p>
          <a:p>
            <a:pPr marL="457200" indent="-457200">
              <a:buFontTx/>
              <a:buChar char="-"/>
            </a:pP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77" y="3429000"/>
            <a:ext cx="3773814" cy="226847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9569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43575" y="956842"/>
            <a:ext cx="799288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Realizacja wskaźników:</a:t>
            </a:r>
          </a:p>
          <a:p>
            <a:endParaRPr 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Najmłodszy uczestnik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17 lat (kobieta)</a:t>
            </a:r>
          </a:p>
          <a:p>
            <a:pPr marL="457200" indent="-457200">
              <a:buFontTx/>
              <a:buChar char="-"/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Najstarszy uczestnik 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- 75 lat (mężczyzna)</a:t>
            </a:r>
          </a:p>
          <a:p>
            <a:pPr marL="457200" indent="-457200">
              <a:buFontTx/>
              <a:buChar char="-"/>
            </a:pP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56992"/>
            <a:ext cx="4584700" cy="275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7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43575" y="956842"/>
            <a:ext cx="799288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Realizacja wskaźników:</a:t>
            </a:r>
          </a:p>
          <a:p>
            <a:endParaRPr 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41782"/>
            <a:ext cx="4584700" cy="351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72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43575" y="956842"/>
            <a:ext cx="799288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Realizacja wskaźników:</a:t>
            </a:r>
          </a:p>
          <a:p>
            <a:endParaRPr 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5964758" cy="3585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8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1052736"/>
            <a:ext cx="828092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Efekty realizacji projektu: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15530"/>
            <a:ext cx="4824536" cy="38683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ymbol zastępczy zawartości 6"/>
          <p:cNvSpPr>
            <a:spLocks noGrp="1"/>
          </p:cNvSpPr>
          <p:nvPr>
            <p:ph sz="quarter" idx="13"/>
          </p:nvPr>
        </p:nvSpPr>
        <p:spPr>
          <a:xfrm>
            <a:off x="467544" y="1988840"/>
            <a:ext cx="2520279" cy="3672407"/>
          </a:xfrm>
        </p:spPr>
        <p:txBody>
          <a:bodyPr/>
          <a:lstStyle/>
          <a:p>
            <a:pPr marL="45720" indent="0">
              <a:buNone/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rozliczył </a:t>
            </a: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 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 rozwojowych zrealizowanych przez </a:t>
            </a: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211  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szkoleniowych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823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1052736"/>
            <a:ext cx="828092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Efekty realizacji projektu: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Najczęściej wybierane szkolenia z zakresu:</a:t>
            </a: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· 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RODO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· 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Ochrony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środowiska,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· 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Językowe (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angielski,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hiszpański, niemiecki),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· 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Informatyczne (graficzne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obsługa programów, programistyczne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· 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Kosmetyczne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podologia  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· 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Sprzedażowe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· 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Rehabilitacji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1052736"/>
            <a:ext cx="828092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Efekty realizacji projektu: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Najczęściej wybierane szkolenia z zakresu:</a:t>
            </a:r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· 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Menadżerskie,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Zarządzanie zespołem</a:t>
            </a: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· Uprawnienia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energetyczne,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·  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Wózki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widłowe,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·  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Fryzjerstwo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·  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ISO/audytor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wewnętrzny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·  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media,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·  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Finansowe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(podatki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zmiany przepisów, kurs na księgowego, rachunkowość, VAT, delegacje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3" y="1196752"/>
            <a:ext cx="792088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Projekt: „Lubuskie Bony Rozwojowe </a:t>
            </a:r>
            <a:b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 subregionie zielonogórskim”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LIDER: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Agencja Rozwoju Regionalnego S.A. 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Zielonej Górze</a:t>
            </a:r>
          </a:p>
          <a:p>
            <a:pPr algn="ctr"/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PARTNERZY: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Organizacja Pracodawców Ziemi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Lubuskiej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Tylda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Sp. z o.o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ramach działania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6.5 Usługi Rozwojowe dla MMŚP 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RPO- 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Lubuskie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1052736"/>
            <a:ext cx="828092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Efekty realizacji projektu: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Najczęściej wybierane szkolenia z zakresu:</a:t>
            </a: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· 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Obsługa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klienta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· 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Studia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podyplomowe,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Executive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MBA - Business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Trends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·  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Negocjacje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biznesie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·  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Szkolenia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zamknięte przygotowane na indywidualne potrzeby firm.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2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1052736"/>
            <a:ext cx="828092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Projekt: „Lubuskie Bony Rozwojowe </a:t>
            </a:r>
            <a:b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 subregionie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zielonogórskim – edycja II” 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Oś priorytetowa 6. Regionalny rynek pracy</a:t>
            </a: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Działanie 6.5 </a:t>
            </a:r>
            <a:r>
              <a:rPr lang="pl-PL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Usługi Rozwojowe dla MMŚP </a:t>
            </a:r>
            <a:br>
              <a:rPr lang="pl-PL" sz="24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RPO-  Lubuskie 2020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67544" y="1196752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Projekt partnerski: </a:t>
            </a: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LIDER/OPERATOR: </a:t>
            </a:r>
            <a:endParaRPr lang="pl-PL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Agencja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Rozwoju Regionalnego S.A.  </a:t>
            </a:r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Zielonej Górze</a:t>
            </a: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PARTNER: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Tylda Sp. z o.o.</a:t>
            </a:r>
          </a:p>
        </p:txBody>
      </p:sp>
    </p:spTree>
    <p:extLst>
      <p:ext uri="{BB962C8B-B14F-4D97-AF65-F5344CB8AC3E}">
        <p14:creationId xmlns:p14="http://schemas.microsoft.com/office/powerpoint/2010/main" val="6424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3" y="1196752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Obszar realizacji: subregion zielonogórski </a:t>
            </a: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971600" y="2274838"/>
            <a:ext cx="3744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m. Zielona Góra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powiat zielonogórski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powiat świebodziński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powiat krośnieński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powiat żagański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powiat żarski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powiat wschowski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powiat nowosolski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346450" cy="3475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0063" y="981864"/>
            <a:ext cx="76270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/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Okres realizacji: </a:t>
            </a:r>
          </a:p>
          <a:p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01.2020-12.2022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Budżet: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14,99 mln zł – wartość dofinansowania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588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41931" y="1135469"/>
            <a:ext cx="7992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Cel główny:</a:t>
            </a:r>
          </a:p>
          <a:p>
            <a:pPr algn="just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Podniesienie konkurencyjności i poprawa dostosowania do zmian zachodzących w gospodarce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403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lubuskich przedsiębiorców z sektora MMŚP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subregionie zielonogórskim poprzez podniesienie kompetencji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 kwalifikacji ich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1039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pracowników.   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1039 PRACOWNIKÓW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(właściciele, osoby samozatrudnione, pracownicy zatrudnieni w oparciu o umowę o pracę/ umowę cywilnoprawną).</a:t>
            </a:r>
          </a:p>
          <a:p>
            <a:endParaRPr 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48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41931" y="1135469"/>
            <a:ext cx="799288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b="1" dirty="0"/>
          </a:p>
          <a:p>
            <a:endParaRPr lang="pl-PL" sz="2000" b="1" dirty="0"/>
          </a:p>
          <a:p>
            <a:pPr algn="just"/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Projekt zakłada dofinansowanie i rozliczenie kosztów usług rozwojowych zrealizowanych wyłącznie przez podmioty wpisane do Bazy Usług Rozwojowych za pomocą Karty Usługi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BAZA USŁUG ROZWOJOWYCH </a:t>
            </a:r>
            <a:endParaRPr lang="pl-PL" sz="28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x-none" sz="24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www.uslugirozwojowe.parp.gov.pl</a:t>
            </a:r>
            <a:r>
              <a:rPr lang="pl-PL" sz="24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usługi szkoleniowe;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usługi doradcze;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usługi jednorazowe - egzamin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37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1124744"/>
            <a:ext cx="792088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Grupy i usługi docelowe: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pracownicy w wieku 50 lat i więcej (decyduje data urodzenia na moment podpisania umowy),</a:t>
            </a:r>
          </a:p>
          <a:p>
            <a:pPr algn="just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pracownicy o niskich kwalifikacjach - osoba posiadająca wykształcenie na poziomie do ISCED 3 włącznie (wykształcenie podstawowe, gimnazjalne, ponadgimnazjalne),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przedsiębiorstwa wysokiego wzrostu (wykazujące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3-letnim okresie średnioroczny przyrost przychodów o 20% i więcej),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5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1124744"/>
            <a:ext cx="792088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Grupy i usługi docelowe: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przedsiębiorcy działający w obszarze  Regionalnych Inteligentnych Specjalizacji (wykaz rekomendowanych branż działalności wskazanych w Programie Innowacji WL),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usługi rozwojowe kończące się zdobyciem lub  potwierdzeniem kwalifikacji, o których mowa w art. 2 pkt 8 ustawy z dnia 22 grudnia 2015 r.,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 Zintegrowanym Systemie Kwalifikacji (Dz. U. z 2017 r. poz. 986) lub na walidacji, o której mowa w art. 2 pkt. 22 tej ustawy,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07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1124744"/>
            <a:ext cx="792088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Grupy i usługi docelowe cd.: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przedsiębiorcy, którzy uzyskali wsparcie w postaci analizy potrzeb rozwojowych lub planów rozwoju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ramach działania 2.2 PO WER,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Przedsiębiorcy prowadzący działalność gospodarczą na terenie miast średnich oraz miast średnich tracących funkcje </a:t>
            </a:r>
            <a:r>
              <a:rPr lang="pl-P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społeczno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gospodarcze (Żary, Nowa Sól, Żagań).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9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1052736"/>
            <a:ext cx="828092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Cel główny: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Podniesienie kompetencji i kwalifikacji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350 MMŚP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prowadzących działalność gospodarczą i mających swoją jednostkę organizacyjną (siedzibę/ oddział/ filię) na obszarze - subregionu zielonogórskiego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pracowników.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692696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77686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DOFINANSOWANIE – pomoc de </a:t>
            </a:r>
            <a:r>
              <a:rPr lang="pl-P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Mikroprzedsiębiorstwo: 	75%,</a:t>
            </a: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- 80% (usługi/ przedsiębiorstwo preferowane);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Małe przedsiębiorstwo:	70%,</a:t>
            </a: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- 80% (usługi/ przedsiębiorstwo preferowane);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Średnie przedsiębiorstwo:  60%,</a:t>
            </a: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- 70% (usługi/ przedsiębiorstwo preferowane);</a:t>
            </a:r>
          </a:p>
        </p:txBody>
      </p:sp>
    </p:spTree>
    <p:extLst>
      <p:ext uri="{BB962C8B-B14F-4D97-AF65-F5344CB8AC3E}">
        <p14:creationId xmlns:p14="http://schemas.microsoft.com/office/powerpoint/2010/main" val="15327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77686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Usługi/ przedsiębiorstwa preferowane: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Przedsiębiorstwa działające w obszarze Regionalnych Inteligentnych Specjalizacji;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Przedsiębiorstwa wysokiego wzrostu;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usługi rozwojowe prowadzące do zdobycia kwalifikacji, o których mowa w art. 2 pkt 8 ustawy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 dnia 22 grudnia 2015 r., o Zintegrowanym Systemie Kwalifikacji (Dz. U. z 2017 r. poz. 986) lub na walidacji, o której mowa w art. 2 pkt. 22 tej ustawy,</a:t>
            </a:r>
          </a:p>
        </p:txBody>
      </p:sp>
    </p:spTree>
    <p:extLst>
      <p:ext uri="{BB962C8B-B14F-4D97-AF65-F5344CB8AC3E}">
        <p14:creationId xmlns:p14="http://schemas.microsoft.com/office/powerpoint/2010/main" val="36048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411760" y="982177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77686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DOFINANSOWANIE – pomoc publiczna</a:t>
            </a:r>
          </a:p>
          <a:p>
            <a:endParaRPr lang="pl-P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Jeśli jeden przedsiębiorca przekroczył dozwolony limit pomocy de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o którym mowa w art. 3 ust. 2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rozp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Komisji (UE)  nr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1407/2013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jest mu udzielona pomoc publiczna na szkolenia (zgodnie z art. 31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rozp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Komisji (UE) nr 651/2014) lub pomoc na usługi doradcze (zgodnie z art. 18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rozp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Komisji (UE)  nr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651/2014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4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77686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Pomoc publiczna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Pomoc  na szkolenia: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Mikro / małe przedsiębiorstwo: 70%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Średnie przedsiębiorstwo:  60%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Pomoc na usługi doradcze:</a:t>
            </a: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Mikro / małe / średnie przedsiębiorstwo: 50%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80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9208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/>
              <a:t>Maksymalna kwota wsparcia przypadająca na jednego przedsiębiorcę w okresie  rozliczeniowym równym okresowi realizacji umowy o dofinansowanie projektu PSF wynosi dla: </a:t>
            </a: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Mikroprzedsiębiorstw – 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20 000,00 PLN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Małych przedsiębiorstw – 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30 000,00 PLN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Średnich przedsiębiorstw–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60 000,00 PLN</a:t>
            </a:r>
          </a:p>
          <a:p>
            <a:pPr algn="just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Poziom </a:t>
            </a:r>
            <a:r>
              <a:rPr lang="pl-PL" sz="2400" dirty="0"/>
              <a:t>dofinansowania wszystkich usług rozwojowych</a:t>
            </a:r>
          </a:p>
          <a:p>
            <a:r>
              <a:rPr lang="pl-PL" sz="2400" dirty="0"/>
              <a:t>dla jednego pracownika nie przekracza </a:t>
            </a:r>
            <a:r>
              <a:rPr lang="pl-PL" sz="2400" dirty="0" smtClean="0"/>
              <a:t>10 000,00 PLN.</a:t>
            </a:r>
          </a:p>
          <a:p>
            <a:endParaRPr lang="pl-PL" sz="2000" dirty="0" smtClean="0"/>
          </a:p>
          <a:p>
            <a:pPr algn="just"/>
            <a:r>
              <a:rPr lang="pl-PL" sz="2000" dirty="0" smtClean="0"/>
              <a:t>(Jest to </a:t>
            </a:r>
            <a:r>
              <a:rPr lang="pl-PL" sz="2000" dirty="0"/>
              <a:t>jednoznaczne z limitem dofinansowania na </a:t>
            </a:r>
            <a:r>
              <a:rPr lang="pl-PL" sz="2000" dirty="0" smtClean="0"/>
              <a:t>1 pracownika </a:t>
            </a:r>
            <a:r>
              <a:rPr lang="pl-PL" sz="2000" dirty="0"/>
              <a:t>w kwocie maksymalnie 10.000 PLN, </a:t>
            </a:r>
            <a:r>
              <a:rPr lang="pl-PL" sz="2000" dirty="0" smtClean="0"/>
              <a:t>przy czym </a:t>
            </a:r>
            <a:r>
              <a:rPr lang="pl-PL" sz="2000" dirty="0"/>
              <a:t>limit ten dotyczy jednego, niepowtarzającego </a:t>
            </a:r>
            <a:r>
              <a:rPr lang="pl-PL" sz="2000" dirty="0" smtClean="0"/>
              <a:t>się numeru </a:t>
            </a:r>
            <a:r>
              <a:rPr lang="pl-PL" sz="2000" dirty="0"/>
              <a:t>PESEL, niezależnie od tego, czy pracownik </a:t>
            </a:r>
            <a:r>
              <a:rPr lang="pl-PL" sz="2000" dirty="0" smtClean="0"/>
              <a:t>ten zgłaszany </a:t>
            </a:r>
            <a:r>
              <a:rPr lang="pl-PL" sz="2000" dirty="0"/>
              <a:t>jest przez jedną czy więcej firm.)</a:t>
            </a:r>
          </a:p>
          <a:p>
            <a:pPr algn="just"/>
            <a:endParaRPr 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3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/>
              <a:t>UWAGA!</a:t>
            </a:r>
          </a:p>
          <a:p>
            <a:pPr algn="ctr"/>
            <a:endParaRPr lang="pl-PL" sz="2400" dirty="0" smtClean="0"/>
          </a:p>
          <a:p>
            <a:r>
              <a:rPr lang="pl-PL" sz="2400" dirty="0" smtClean="0"/>
              <a:t>Z </a:t>
            </a:r>
            <a:r>
              <a:rPr lang="pl-PL" sz="2400" dirty="0"/>
              <a:t>usług rozwojowych nie mogą korzystać pracownicy</a:t>
            </a:r>
          </a:p>
          <a:p>
            <a:r>
              <a:rPr lang="pl-PL" sz="2400" dirty="0"/>
              <a:t>(osoby fizyczne) niezależnie od aktualnego miejsca</a:t>
            </a:r>
          </a:p>
          <a:p>
            <a:r>
              <a:rPr lang="pl-PL" sz="2400" dirty="0" smtClean="0"/>
              <a:t>zatrudnienia </a:t>
            </a:r>
            <a:r>
              <a:rPr lang="pl-PL" sz="2400" dirty="0"/>
              <a:t>oraz osoby fizyczne prowadzące</a:t>
            </a:r>
          </a:p>
          <a:p>
            <a:r>
              <a:rPr lang="pl-PL" sz="2400" dirty="0"/>
              <a:t>działalność gospodarczą, </a:t>
            </a:r>
            <a:r>
              <a:rPr lang="pl-PL" sz="2400" u="sng" dirty="0"/>
              <a:t>które wzięły udział w usługach</a:t>
            </a:r>
          </a:p>
          <a:p>
            <a:r>
              <a:rPr lang="pl-PL" sz="2400" u="sng" dirty="0"/>
              <a:t>rozwojowych dofinansowanych w ramach projektów z</a:t>
            </a:r>
          </a:p>
          <a:p>
            <a:r>
              <a:rPr lang="pl-PL" sz="2400" u="sng" dirty="0"/>
              <a:t>Działania 6.5 RPO w latach 2017-2019 </a:t>
            </a:r>
            <a:r>
              <a:rPr lang="pl-PL" sz="2400" u="sng" dirty="0" smtClean="0"/>
              <a:t>r.</a:t>
            </a:r>
            <a:endParaRPr lang="pl-PL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4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System bonowy</a:t>
            </a: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- system dystrybucji środków finansowych oparty </a:t>
            </a:r>
            <a:b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 zastosowanie bonów rozwojowych.</a:t>
            </a:r>
          </a:p>
          <a:p>
            <a:pPr algn="just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1 BON = 100,00 zł </a:t>
            </a: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8" y="1460655"/>
            <a:ext cx="803305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6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Usługa rozwojowa jest kwalifikowana jeśli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endParaRPr lang="pl-PL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zgłoszenie na usługę rozwojową zostało zrealizowane za pośrednictwem BUR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wydatek został rzeczywiście poniesiony na zakup usługi rozwojowej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wydatek został prawidłowo udokumentowany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7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1052736"/>
            <a:ext cx="82809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2000" b="1">
                <a:latin typeface="Arial" panose="020B0604020202020204" pitchFamily="34" charset="0"/>
                <a:cs typeface="Arial" panose="020B0604020202020204" pitchFamily="34" charset="0"/>
              </a:rPr>
              <a:t>Projekt zakłada dofinansowanie i rozliczenie kosztów usług rozwojowych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kern="0" dirty="0">
                <a:latin typeface="Arial" panose="020B0604020202020204" pitchFamily="34" charset="0"/>
                <a:cs typeface="Arial" panose="020B0604020202020204" pitchFamily="34" charset="0"/>
              </a:rPr>
              <a:t>Usługi o charakterze szkoleniowym:</a:t>
            </a:r>
          </a:p>
          <a:p>
            <a:pPr marL="339098" indent="-339098" algn="just" defTabSz="90996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Szkolenia</a:t>
            </a:r>
          </a:p>
          <a:p>
            <a:pPr marL="339098" indent="-339098" algn="just" defTabSz="90996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Studia podyplomowe</a:t>
            </a:r>
          </a:p>
          <a:p>
            <a:pPr marL="339098" indent="-339098" algn="just" defTabSz="90996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E-learning</a:t>
            </a:r>
          </a:p>
          <a:p>
            <a:pPr marL="339098" indent="-339098" algn="just" defTabSz="90996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Usługa o charakterze zawodowym</a:t>
            </a:r>
          </a:p>
          <a:p>
            <a:pPr marL="339098" indent="-339098" algn="just" defTabSz="90996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Egzamin</a:t>
            </a:r>
          </a:p>
          <a:p>
            <a:pPr marL="339098" indent="-339098" algn="just" defTabSz="909961">
              <a:spcBef>
                <a:spcPts val="0"/>
              </a:spcBef>
              <a:buFont typeface="Arial" pitchFamily="34" charset="0"/>
              <a:buChar char="•"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kern="0" dirty="0">
                <a:latin typeface="Arial" panose="020B0604020202020204" pitchFamily="34" charset="0"/>
                <a:cs typeface="Arial" panose="020B0604020202020204" pitchFamily="34" charset="0"/>
              </a:rPr>
              <a:t>Usługi o charakterze doradczym:</a:t>
            </a:r>
          </a:p>
          <a:p>
            <a:pPr marL="339098" indent="-339098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kern="0" dirty="0">
                <a:latin typeface="Arial" panose="020B0604020202020204" pitchFamily="34" charset="0"/>
                <a:cs typeface="Arial" panose="020B0604020202020204" pitchFamily="34" charset="0"/>
              </a:rPr>
              <a:t>Doradztwo</a:t>
            </a:r>
          </a:p>
          <a:p>
            <a:pPr marL="339098" indent="-339098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kern="0" dirty="0">
                <a:latin typeface="Arial" panose="020B0604020202020204" pitchFamily="34" charset="0"/>
                <a:cs typeface="Arial" panose="020B0604020202020204" pitchFamily="34" charset="0"/>
              </a:rPr>
              <a:t>Mentoring</a:t>
            </a:r>
          </a:p>
          <a:p>
            <a:pPr marL="339098" indent="-339098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2000" kern="0" dirty="0">
                <a:latin typeface="Arial" panose="020B0604020202020204" pitchFamily="34" charset="0"/>
                <a:cs typeface="Arial" panose="020B0604020202020204" pitchFamily="34" charset="0"/>
              </a:rPr>
              <a:t>Coaching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Dostępne wyłącznie w BUR: </a:t>
            </a: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www.uslugirozwojowe.parp.gov.pl   </a:t>
            </a:r>
          </a:p>
          <a:p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64904"/>
            <a:ext cx="2305050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1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92088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Usługa rozwojowa jest kwalifikowana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jeśli:</a:t>
            </a:r>
          </a:p>
          <a:p>
            <a:pPr lvl="0"/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Pracownik skorzystał z usługi,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usługa rozwojowa została zrealizowana zgodnie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z założeniami, tj. zgodnie z programem, formą, na warunkach i w wymiarze czasowym określonym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w Karcie Usługi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x-none" sz="2400" smtClean="0">
                <a:latin typeface="Arial" panose="020B0604020202020204" pitchFamily="34" charset="0"/>
                <a:cs typeface="Arial" panose="020B0604020202020204" pitchFamily="34" charset="0"/>
              </a:rPr>
              <a:t>usługa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zakończyła się wypełnieniem ankiety oceniającej usługi rozwojowe, zgodnie z Systemem Oceny Usług Rozwojowych</a:t>
            </a: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92088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WAŻNE!</a:t>
            </a: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Przedsiębiorca musi być zarejestrowany w BUR na etapie przygotowania Formularza Zgłoszeniowego.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Przedsiębiorca musi wnieść  wkład własny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określonej kwocie oraz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terminie, na rachunek bankowy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wskazany przez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Operatora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Wpłata wkładu własnego – maksymalnie do 1 miesiąca od daty podpisania umowy.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1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92088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WAŻNE!</a:t>
            </a: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Uczestnik projektu od momentu zgłoszenia </a:t>
            </a: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udziału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usłudze rozwojowej do dnia jej zakończenia musi posiadać status pracownika u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Przedsiębiorcy kierującego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go na usługę rozwojową.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Przedsiębiorca w dniu zawarcia umowy wsparcia oraz w trakcie jej trwania nie może mieć zawieszonej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lub zamkniętej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 działalności gospodarczej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21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9208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WAŻNE!</a:t>
            </a: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Nabór MMŚP do Projektu ma charakter ciągły do czasu wyczerpania limitu środków na realizację usług rozwojowych, przy czym nabór będzie trwał  do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30 listopada 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 r.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Operator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 zobligowany jest do udzielenia wsparcia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w terminie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do 10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dni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roboczych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dnia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złożenia przez Przedsiębiorcę poprawnie wypełnionych oraz kompletnych dokumentów zgłoszeniowych.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9208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WAŻNE!</a:t>
            </a: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Rozliczenie bonów rozwojowych dokonywane jest do wysokości kosztów rzeczywistych usługi (w ramach pomocy de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/ pomocy publicznej na szkolenia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i usługi doradcze) i wartości bonu.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Rozliczenie kosztów egzaminu (usługi jednorazowej) możliwe jest wyłącznie w ramach pomocy de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0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9208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WAŻNE!</a:t>
            </a: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Operator planuje weryfikację realizowanych usług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rozwojowych: </a:t>
            </a:r>
          </a:p>
          <a:p>
            <a:pPr marL="342900" lvl="0" indent="-342900">
              <a:buFontTx/>
              <a:buChar char="-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 dokumentach w siedzibie przedsiębiorcy, </a:t>
            </a:r>
          </a:p>
          <a:p>
            <a:pPr marL="342900" lvl="0" indent="-342900">
              <a:buFontTx/>
              <a:buChar char="-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miejscu realizacji usługi rozwojowej.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04863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	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1320731"/>
            <a:ext cx="79208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WSPARCIE KONSULTANTÓW  PSF:</a:t>
            </a: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zapewnienie pomocy w wypełnieniu formularzy zgłoszeniowych i formularzy zamówienia bonów rozwojowych, </a:t>
            </a: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określenie pułapów wsparcia,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wsparcie w zakresie skorzystania z systemu BUR. </a:t>
            </a: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980728"/>
            <a:ext cx="820891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System informatyczny PSF</a:t>
            </a: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www.bony.region.zgora.pl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Funkcjonalności:</a:t>
            </a:r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- Dla Przedsiębiorcy: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Formularz Zgłoszeniowy,  Umowa wsparcia, Formularz zamówienia bonów rozwojowych, Korespondencja</a:t>
            </a:r>
          </a:p>
          <a:p>
            <a:pPr marL="342900" indent="-342900">
              <a:buFontTx/>
              <a:buChar char="-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- Dla Instytucji szkoleniowej: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Formularz Rozliczenia Usługi Rozwojowej </a:t>
            </a: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980728"/>
            <a:ext cx="82089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Nowy layout Bazy Usług Rozwojowych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87" y="1916832"/>
            <a:ext cx="3563441" cy="416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3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1003315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Planowany nabór – marzec 2020 r. 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81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1052736"/>
            <a:ext cx="828092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Grupy i usługi docelowe:</a:t>
            </a:r>
          </a:p>
          <a:p>
            <a:endParaRPr lang="pl-P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Osoby 50 +,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Osoby o niskich kwalifikacjach (wykształcanie średnie),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Kobiety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Przedsiębiorstwa wysokiego wzrostu,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Przedsiębiorstwa działające w obszarze  Regionalnych Inteligentnych Specjalizacji,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1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980728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</a:p>
          <a:p>
            <a:pPr algn="ct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AGENCJA ROZWOJU REGIONALNEGO S.A. </a:t>
            </a:r>
          </a:p>
          <a:p>
            <a:pPr algn="ct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ul. Sulechowska 1, 65-022 Zielona Góra </a:t>
            </a:r>
          </a:p>
          <a:p>
            <a:pPr algn="ctr"/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e-mail: konsultant@region.zgora.pl </a:t>
            </a:r>
          </a:p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Infolinia – </a:t>
            </a:r>
            <a:r>
              <a:rPr lang="pl-P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68 329 78 54 </a:t>
            </a:r>
          </a:p>
          <a:p>
            <a:pPr marL="342900" indent="-342900">
              <a:buAutoNum type="arabicPeriod"/>
            </a:pPr>
            <a:endParaRPr lang="pl-PL" dirty="0"/>
          </a:p>
          <a:p>
            <a:pPr marL="342900" indent="-342900">
              <a:buAutoNum type="arabicPeriod"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73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66223" y="980727"/>
            <a:ext cx="842493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Joanna Szalpuk</a:t>
            </a:r>
          </a:p>
          <a:p>
            <a:pPr algn="ctr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Kierownik Projektu </a:t>
            </a: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06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1052736"/>
            <a:ext cx="828092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35 000,00 zł</a:t>
            </a: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maksymalne dofinansowanie dla MMŚP </a:t>
            </a:r>
          </a:p>
          <a:p>
            <a:pPr algn="ctr"/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8 500,00 zł</a:t>
            </a:r>
          </a:p>
          <a:p>
            <a:pPr algn="ctr"/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maksymalne dofinansowanie na </a:t>
            </a:r>
          </a:p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1 pracownika (PESEL)</a:t>
            </a:r>
          </a:p>
          <a:p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1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1052736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Efekty realizacji projektu: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002379"/>
              </p:ext>
            </p:extLst>
          </p:nvPr>
        </p:nvGraphicFramePr>
        <p:xfrm>
          <a:off x="1187624" y="2636912"/>
          <a:ext cx="6146399" cy="2209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Arkusz" r:id="rId3" imgW="2676625" imgH="962012" progId="Excel.Sheet.12">
                  <p:embed/>
                </p:oleObj>
              </mc:Choice>
              <mc:Fallback>
                <p:oleObj name="Arkusz" r:id="rId3" imgW="2676625" imgH="9620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2636912"/>
                        <a:ext cx="6146399" cy="2209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032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1052736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Efekty realizacji projektu: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Podpisano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947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umów wsparcia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 kwotę dofinansowania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016 271,80 zł.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672" y="3284984"/>
            <a:ext cx="4067662" cy="2445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0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1052736"/>
            <a:ext cx="828092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Efekty realizacji projektu: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Podpisano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144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aneksów do 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umów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wsparcia.</a:t>
            </a:r>
          </a:p>
          <a:p>
            <a:pPr marL="457200" indent="-457200" algn="ctr">
              <a:buFontTx/>
              <a:buChar char="-"/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Zmiana kwoty dofinansowania</a:t>
            </a:r>
          </a:p>
          <a:p>
            <a:pPr marL="457200" indent="-457200" algn="ctr">
              <a:buFontTx/>
              <a:buChar char="-"/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Aktualizacja danych firmowych</a:t>
            </a:r>
          </a:p>
          <a:p>
            <a:pPr algn="ctr"/>
            <a:endParaRPr lang="pl-PL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Przeprowadzono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184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weryfikacji usług w miejscu ich realizacji. 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1784</TotalTime>
  <Words>1108</Words>
  <Application>Microsoft Office PowerPoint</Application>
  <PresentationFormat>Pokaz na ekranie (4:3)</PresentationFormat>
  <Paragraphs>457</Paragraphs>
  <Slides>51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51</vt:i4>
      </vt:variant>
    </vt:vector>
  </HeadingPairs>
  <TitlesOfParts>
    <vt:vector size="53" baseType="lpstr">
      <vt:lpstr>Aerodynamiczny</vt:lpstr>
      <vt:lpstr>Arkusz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Kamila</dc:creator>
  <cp:lastModifiedBy>arr</cp:lastModifiedBy>
  <cp:revision>138</cp:revision>
  <cp:lastPrinted>2017-04-18T06:02:56Z</cp:lastPrinted>
  <dcterms:created xsi:type="dcterms:W3CDTF">2017-04-07T11:13:11Z</dcterms:created>
  <dcterms:modified xsi:type="dcterms:W3CDTF">2019-11-20T06:39:59Z</dcterms:modified>
</cp:coreProperties>
</file>